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746" r:id="rId4"/>
    <p:sldMasterId id="2147484774" r:id="rId5"/>
  </p:sldMasterIdLst>
  <p:notesMasterIdLst>
    <p:notesMasterId r:id="rId35"/>
  </p:notesMasterIdLst>
  <p:handoutMasterIdLst>
    <p:handoutMasterId r:id="rId36"/>
  </p:handoutMasterIdLst>
  <p:sldIdLst>
    <p:sldId id="265" r:id="rId6"/>
    <p:sldId id="1767" r:id="rId7"/>
    <p:sldId id="1736" r:id="rId8"/>
    <p:sldId id="1721" r:id="rId9"/>
    <p:sldId id="1795" r:id="rId10"/>
    <p:sldId id="1779" r:id="rId11"/>
    <p:sldId id="1764" r:id="rId12"/>
    <p:sldId id="1765" r:id="rId13"/>
    <p:sldId id="1780" r:id="rId14"/>
    <p:sldId id="1781" r:id="rId15"/>
    <p:sldId id="1782" r:id="rId16"/>
    <p:sldId id="1783" r:id="rId17"/>
    <p:sldId id="1784" r:id="rId18"/>
    <p:sldId id="1778" r:id="rId19"/>
    <p:sldId id="1797" r:id="rId20"/>
    <p:sldId id="1722" r:id="rId21"/>
    <p:sldId id="1796" r:id="rId22"/>
    <p:sldId id="1787" r:id="rId23"/>
    <p:sldId id="1788" r:id="rId24"/>
    <p:sldId id="1789" r:id="rId25"/>
    <p:sldId id="1723" r:id="rId26"/>
    <p:sldId id="1731" r:id="rId27"/>
    <p:sldId id="1790" r:id="rId28"/>
    <p:sldId id="1791" r:id="rId29"/>
    <p:sldId id="1792" r:id="rId30"/>
    <p:sldId id="1793" r:id="rId31"/>
    <p:sldId id="1794" r:id="rId32"/>
    <p:sldId id="1761" r:id="rId33"/>
    <p:sldId id="1760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17" userDrawn="1">
          <p15:clr>
            <a:srgbClr val="A4A3A4"/>
          </p15:clr>
        </p15:guide>
        <p15:guide id="2" pos="4265" userDrawn="1">
          <p15:clr>
            <a:srgbClr val="A4A3A4"/>
          </p15:clr>
        </p15:guide>
        <p15:guide id="3" pos="1018" userDrawn="1">
          <p15:clr>
            <a:srgbClr val="A4A3A4"/>
          </p15:clr>
        </p15:guide>
        <p15:guide id="4" orient="horz" pos="22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83D9"/>
    <a:srgbClr val="FFFFFF"/>
    <a:srgbClr val="0078D4"/>
    <a:srgbClr val="E6E6E6"/>
    <a:srgbClr val="D5EDFF"/>
    <a:srgbClr val="C1C1C1"/>
    <a:srgbClr val="EBEBEB"/>
    <a:srgbClr val="FF8C00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01" autoAdjust="0"/>
  </p:normalViewPr>
  <p:slideViewPr>
    <p:cSldViewPr snapToGrid="0">
      <p:cViewPr varScale="1">
        <p:scale>
          <a:sx n="72" d="100"/>
          <a:sy n="72" d="100"/>
        </p:scale>
        <p:origin x="82" y="72"/>
      </p:cViewPr>
      <p:guideLst>
        <p:guide pos="3917"/>
        <p:guide pos="4265"/>
        <p:guide pos="1018"/>
        <p:guide orient="horz" pos="22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1/15/2021 9:36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techcommunity.microsoft.com/sessions/83912?source=session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RjQQ22Wkk&amp;feature=youtu.be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e2f1quaR7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832F19-1B95-49D7-8403-1276F304856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4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31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74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Supporting videos for instructor or student use:</a:t>
            </a:r>
          </a:p>
          <a:p>
            <a:endParaRPr lang="en-US"/>
          </a:p>
          <a:p>
            <a:r>
              <a:rPr lang="en-US"/>
              <a:t>Overview of private channels in Microsoft Teams</a:t>
            </a:r>
          </a:p>
          <a:p>
            <a:r>
              <a:rPr lang="en-US" sz="882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https://myignite.techcommunity.microsoft.com/sessions/83912?source=sessions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37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79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98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37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61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6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56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58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3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1/15/2021 9:36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63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Supporting videos for instructor or student use:</a:t>
            </a:r>
          </a:p>
          <a:p>
            <a:endParaRPr lang="en-US"/>
          </a:p>
          <a:p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 are Access Reviews in Azure Active Directory?</a:t>
            </a:r>
            <a:endParaRPr lang="en-US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https://www.youtube.com/watch?v=kDRjQQ22Wkk&amp;feature=youtu.be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8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2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42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https://docs.microsoft.com/en-us/azure/active-directory/b2b/licensing-guidance</a:t>
            </a:r>
          </a:p>
          <a:p>
            <a:r>
              <a:rPr lang="en-US"/>
              <a:t>https://docs.microsoft.com/en-us/microsoftTeams/communicate-with-users-from-other-organizations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21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9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Supporting videos for instructor or student use: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Getting Started with Teams and Channels</a:t>
            </a:r>
            <a:endParaRPr lang="en-US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https://www.youtube.com/watch?v=he2f1quaR7M</a:t>
            </a: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5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Upgrades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Upgrading a Distribution List to an Office 365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Using the Exchange Admin center to upgrade a Distribution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Using PowerShell to upgrade a Distribution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Upgrading an Office 365 group to a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Using the Microsoft 365 Admin Center to create a Team from an Office 365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Creating a Team from an Office 365 group using the Teams Client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Using PowerShell to create a Team from an existing Office 365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/>
              <a:t>Upgrading a SharePoint Team site to a Team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1/15/2021 9:36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41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00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32737" y="2172837"/>
            <a:ext cx="10571004" cy="149929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17874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3035101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11192828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8012592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16444" y="1294018"/>
            <a:ext cx="2798207" cy="49541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8187346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4242905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442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330B-BDDC-4D3A-9DD3-AC34FBA9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52" y="-104874"/>
            <a:ext cx="11192828" cy="1165754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FB242A-1019-4E93-B602-661B2D8F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9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CF5B35-3F26-4D08-B437-D4F5517B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8452A-7727-4A46-972F-E36442A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ECE4A-4BE9-4C04-A9E8-A0AE1C69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7164B7-2889-4B7B-A075-73C0D6E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7607727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breit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436475" cy="3497261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einfügen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&gt;&gt; Menü &gt; Einfügen &gt; Bilder    </a:t>
            </a:r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2"/>
            <a:ext cx="12436474" cy="3497261"/>
          </a:xfrm>
          <a:solidFill>
            <a:schemeClr val="tx1">
              <a:alpha val="35000"/>
            </a:schemeClr>
          </a:solidFill>
        </p:spPr>
        <p:txBody>
          <a:bodyPr bIns="340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3846820"/>
            <a:ext cx="10376582" cy="2215559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</a:t>
            </a:r>
          </a:p>
        </p:txBody>
      </p:sp>
      <p:sp>
        <p:nvSpPr>
          <p:cNvPr id="17" name="Ort/Datum">
            <a:extLst>
              <a:ext uri="{FF2B5EF4-FFF2-40B4-BE49-F238E27FC236}">
                <a16:creationId xmlns:a16="http://schemas.microsoft.com/office/drawing/2014/main" id="{4D06CC3C-A8D8-4BAE-836E-6EF778CF3DD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514930" y="6356134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75BC9F19-8370-432B-83DA-564D7E37D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4930" y="6207168"/>
            <a:ext cx="3108987" cy="155430"/>
          </a:xfrm>
        </p:spPr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20" name="Foliennummer">
            <a:extLst>
              <a:ext uri="{FF2B5EF4-FFF2-40B4-BE49-F238E27FC236}">
                <a16:creationId xmlns:a16="http://schemas.microsoft.com/office/drawing/2014/main" id="{EA94BAC0-39F1-48A9-A46D-D5DC5CF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3E6ECA1C-85BF-434E-BBDE-5C9BBD127C3E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44782C2A-3A6C-4E12-B68E-DFDD9F78A486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8B83F65D-49A1-4D8C-AAE8-CE6C9BAAF2E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7355BFB5-0E8A-4262-B5D3-EF862AC5FEE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061E2500-A6A5-43CF-AC6B-BF40BF5600D5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45C230A6-29D5-405D-8006-159DA6E175EA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294220F5-BB9F-40FB-BEFA-2AFE7E5426ED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8ABA6F92-91A1-43AC-BBB1-5A58EE1B680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4" name="Bild // Listenebene verringern">
                <a:extLst>
                  <a:ext uri="{FF2B5EF4-FFF2-40B4-BE49-F238E27FC236}">
                    <a16:creationId xmlns:a16="http://schemas.microsoft.com/office/drawing/2014/main" id="{52B2E540-0E10-4131-BE52-C223DBAA77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9E095FFC-ED5A-4006-A7A9-4EEA1C1AD5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F1742485-8881-464C-83E0-CD6E9E7A82C6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991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2041">
          <p15:clr>
            <a:srgbClr val="FBAE40"/>
          </p15:clr>
        </p15:guide>
        <p15:guide id="4" orient="horz" pos="2245">
          <p15:clr>
            <a:srgbClr val="FBAE40"/>
          </p15:clr>
        </p15:guide>
        <p15:guide id="5" pos="884">
          <p15:clr>
            <a:srgbClr val="FBAE40"/>
          </p15:clr>
        </p15:guide>
        <p15:guide id="6" orient="horz" pos="35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C5E3B3AF-DCB9-4944-8A87-6A25406363D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514932" y="2758743"/>
            <a:ext cx="8395519" cy="2837563"/>
          </a:xfrm>
          <a:prstGeom prst="rect">
            <a:avLst/>
          </a:prstGeom>
        </p:spPr>
        <p:txBody>
          <a:bodyPr vert="horz" numCol="2" spcCol="1152000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#①(TAB) Agenda Punkt // keine weiteren Text Formate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itel">
            <a:extLst>
              <a:ext uri="{FF2B5EF4-FFF2-40B4-BE49-F238E27FC236}">
                <a16:creationId xmlns:a16="http://schemas.microsoft.com/office/drawing/2014/main" id="{908BD6F9-152D-4C71-B399-5901595600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1" y="1321113"/>
            <a:ext cx="8395519" cy="89299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Agenda Headline</a:t>
            </a:r>
          </a:p>
        </p:txBody>
      </p:sp>
      <p:sp>
        <p:nvSpPr>
          <p:cNvPr id="13" name="Ort/Datum">
            <a:extLst>
              <a:ext uri="{FF2B5EF4-FFF2-40B4-BE49-F238E27FC236}">
                <a16:creationId xmlns:a16="http://schemas.microsoft.com/office/drawing/2014/main" id="{17BC9CFD-EDC6-4858-8380-B5ED8C41BBA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39317" y="6356134"/>
            <a:ext cx="3108987" cy="155430"/>
          </a:xfrm>
        </p:spPr>
        <p:txBody>
          <a:bodyPr/>
          <a:lstStyle/>
          <a:p>
            <a:r>
              <a:rPr lang="de-DE" noProof="0" dirty="0"/>
              <a:t>Ort den 00.00.0000</a:t>
            </a:r>
          </a:p>
        </p:txBody>
      </p:sp>
      <p:sp>
        <p:nvSpPr>
          <p:cNvPr id="14" name="Fußzeile">
            <a:extLst>
              <a:ext uri="{FF2B5EF4-FFF2-40B4-BE49-F238E27FC236}">
                <a16:creationId xmlns:a16="http://schemas.microsoft.com/office/drawing/2014/main" id="{856C7416-10C9-468F-A18F-31BEDC15E5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39317" y="620716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1F6F0641-9469-4339-B71F-C07ADB3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36456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71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610">
          <p15:clr>
            <a:srgbClr val="FBAE40"/>
          </p15:clr>
        </p15:guide>
        <p15:guide id="7" pos="578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>
            <a:extLst>
              <a:ext uri="{FF2B5EF4-FFF2-40B4-BE49-F238E27FC236}">
                <a16:creationId xmlns:a16="http://schemas.microsoft.com/office/drawing/2014/main" id="{87E902AA-3653-424A-874D-06792A4AA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1709" y="1"/>
            <a:ext cx="3594767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0" y="1477041"/>
            <a:ext cx="6102562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0" y="2176151"/>
            <a:ext cx="6102562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952945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45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  <p15:guide id="7" pos="51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1" y="1477041"/>
            <a:ext cx="8395520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1" y="2176151"/>
            <a:ext cx="8395520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329381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83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/ 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">
            <a:extLst>
              <a:ext uri="{FF2B5EF4-FFF2-40B4-BE49-F238E27FC236}">
                <a16:creationId xmlns:a16="http://schemas.microsoft.com/office/drawing/2014/main" id="{F10AB7D8-7A08-42DA-9290-D92CA74A76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218238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7890" y="1477042"/>
            <a:ext cx="4623621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7890" y="2972594"/>
            <a:ext cx="4623622" cy="262371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Foliennummer">
            <a:extLst>
              <a:ext uri="{FF2B5EF4-FFF2-40B4-BE49-F238E27FC236}">
                <a16:creationId xmlns:a16="http://schemas.microsoft.com/office/drawing/2014/main" id="{30320CAD-2A11-4F73-BE37-0D6A2AF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9942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4241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734">
          <p15:clr>
            <a:srgbClr val="FBAE40"/>
          </p15:clr>
        </p15:guide>
        <p15:guide id="7" pos="69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/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0BF328A4-3DFC-4681-B363-80450A6E4E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6211" y="543182"/>
            <a:ext cx="5595300" cy="5906449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337EA5A0-5240-4115-A0AE-177403A7B8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43252" y="2971217"/>
            <a:ext cx="4119784" cy="2935233"/>
          </a:xfrm>
          <a:prstGeom prst="rect">
            <a:avLst/>
          </a:prstGeom>
        </p:spPr>
        <p:txBody>
          <a:bodyPr vert="horz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BEBD4F91-05F7-4BCE-8715-891B5E4E35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7" name="Fußzeile">
            <a:extLst>
              <a:ext uri="{FF2B5EF4-FFF2-40B4-BE49-F238E27FC236}">
                <a16:creationId xmlns:a16="http://schemas.microsoft.com/office/drawing/2014/main" id="{B638F6B6-E919-4228-BBB2-3970EB630F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A20B8C7E-3B72-4057-91D1-7402BC6222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Headline">
            <a:extLst>
              <a:ext uri="{FF2B5EF4-FFF2-40B4-BE49-F238E27FC236}">
                <a16:creationId xmlns:a16="http://schemas.microsoft.com/office/drawing/2014/main" id="{CF31E647-A123-441E-8061-3285D89C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52" y="1477042"/>
            <a:ext cx="4119785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grpSp>
        <p:nvGrpSpPr>
          <p:cNvPr id="8" name="Regieanweisungen">
            <a:extLst>
              <a:ext uri="{FF2B5EF4-FFF2-40B4-BE49-F238E27FC236}">
                <a16:creationId xmlns:a16="http://schemas.microsoft.com/office/drawing/2014/main" id="{025FB905-CFD5-432A-9E27-EA3CCDBB249A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03F4350F-CD99-4F4A-AD08-1744C426FA4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4" name="Zurücksetzen">
              <a:extLst>
                <a:ext uri="{FF2B5EF4-FFF2-40B4-BE49-F238E27FC236}">
                  <a16:creationId xmlns:a16="http://schemas.microsoft.com/office/drawing/2014/main" id="{F0503A4C-1F96-4A8C-A710-9207CC6D149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5" name="Layoutwechsel">
              <a:extLst>
                <a:ext uri="{FF2B5EF4-FFF2-40B4-BE49-F238E27FC236}">
                  <a16:creationId xmlns:a16="http://schemas.microsoft.com/office/drawing/2014/main" id="{E0071DBA-0833-4709-A202-4DDF7A4F077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E4484618-46CE-4ED5-B7FF-F279DB956732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D77B155E-A768-4EB6-9595-9646C529BFE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E0C3B81F-D7B6-48D0-8DC7-462A8CB91416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51FC2B05-6231-49A6-AC4D-4D27D8FB325C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FE47C005-72B1-44D1-AE5F-C7F2C69248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0DC6D17B-171E-4FD2-8702-5C8CA8BA86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Fußzeile">
              <a:extLst>
                <a:ext uri="{FF2B5EF4-FFF2-40B4-BE49-F238E27FC236}">
                  <a16:creationId xmlns:a16="http://schemas.microsoft.com/office/drawing/2014/main" id="{8DC807A3-C5B4-49F6-BF67-FF04BB775A84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018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3674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3447">
          <p15:clr>
            <a:srgbClr val="FBAE40"/>
          </p15:clr>
        </p15:guide>
        <p15:guide id="9" pos="2721">
          <p15:clr>
            <a:srgbClr val="FBAE40"/>
          </p15:clr>
        </p15:guide>
        <p15:guide id="10" orient="horz" pos="1734">
          <p15:clr>
            <a:srgbClr val="FBAE40"/>
          </p15:clr>
        </p15:guide>
        <p15:guide id="11" orient="horz" pos="8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3" y="36056"/>
            <a:ext cx="8814228" cy="817313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825" y="1294018"/>
            <a:ext cx="11192828" cy="49541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7756-3DDB-4F3D-B33E-10274DF55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27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436475" cy="6994525"/>
          </a:xfrm>
          <a:solidFill>
            <a:schemeClr val="bg2"/>
          </a:solidFill>
        </p:spPr>
        <p:txBody>
          <a:bodyPr anchor="t" anchorCtr="0"/>
          <a:lstStyle>
            <a:lvl1pPr algn="ctr">
              <a:defRPr/>
            </a:lvl1pPr>
          </a:lstStyle>
          <a:p>
            <a:br>
              <a:rPr lang="de-DE" dirty="0"/>
            </a:br>
            <a:r>
              <a:rPr lang="de-DE" dirty="0"/>
              <a:t>Bild einfügen </a:t>
            </a:r>
            <a:br>
              <a:rPr lang="de-DE" dirty="0"/>
            </a:br>
            <a:r>
              <a:rPr lang="de-DE" dirty="0"/>
              <a:t>&gt;&gt; Menü &gt; Einfügen &gt; Bilder     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1"/>
            <a:ext cx="12436474" cy="6994525"/>
          </a:xfrm>
          <a:solidFill>
            <a:schemeClr val="tx1">
              <a:alpha val="35000"/>
            </a:schemeClr>
          </a:solidFill>
        </p:spPr>
        <p:txBody>
          <a:bodyPr bIns="664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1477039"/>
            <a:ext cx="10376582" cy="277053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Schlussklausel</a:t>
            </a:r>
            <a:br>
              <a:rPr lang="de-DE" noProof="0" dirty="0"/>
            </a:br>
            <a:r>
              <a:rPr lang="de-DE" noProof="0" dirty="0"/>
              <a:t>auch mehrzeilig</a:t>
            </a:r>
          </a:p>
        </p:txBody>
      </p:sp>
      <p:sp>
        <p:nvSpPr>
          <p:cNvPr id="12" name="Ort/Datum">
            <a:extLst>
              <a:ext uri="{FF2B5EF4-FFF2-40B4-BE49-F238E27FC236}">
                <a16:creationId xmlns:a16="http://schemas.microsoft.com/office/drawing/2014/main" id="{FFC5BA3D-8E3C-4DC9-AD99-4FD55B10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5" name="Fußzeile">
            <a:extLst>
              <a:ext uri="{FF2B5EF4-FFF2-40B4-BE49-F238E27FC236}">
                <a16:creationId xmlns:a16="http://schemas.microsoft.com/office/drawing/2014/main" id="{CF2BF0A5-B2FA-48BD-805F-9A46F8FD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8BAC8BC1-63B9-4EFD-AEBF-33FB4B13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2EFD14A-133D-4C63-AB66-1AFF83B786B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14930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3EB3104-53AB-4513-92AB-4A8AF0C3397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63003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15468255-56E8-4073-87A9-C1EE0ADFA86C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A1A178D-4106-41D7-89EE-5D92F7FEB01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0D948FC1-8A2C-41A1-AAF6-2E445E859D4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CFA11216-D389-4CDE-B83B-49780F976E8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9A350E5A-7D11-4788-AE97-A014E8DDC6E3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B6D73F8E-4B8A-43F8-B0AA-13B72E7825F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431F8D0D-B67A-4AB3-9887-DB7C72254E08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043310F8-CE33-4F89-9252-81EB6A44782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1" name="Bild // Listenebene verringern">
                <a:extLst>
                  <a:ext uri="{FF2B5EF4-FFF2-40B4-BE49-F238E27FC236}">
                    <a16:creationId xmlns:a16="http://schemas.microsoft.com/office/drawing/2014/main" id="{AB312597-3365-46EB-AFDC-A633E231FB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Bild // Listenebene erhöhen">
                <a:extLst>
                  <a:ext uri="{FF2B5EF4-FFF2-40B4-BE49-F238E27FC236}">
                    <a16:creationId xmlns:a16="http://schemas.microsoft.com/office/drawing/2014/main" id="{E0099F3B-4695-40CD-A263-0D59A9338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Fußzeile">
              <a:extLst>
                <a:ext uri="{FF2B5EF4-FFF2-40B4-BE49-F238E27FC236}">
                  <a16:creationId xmlns:a16="http://schemas.microsoft.com/office/drawing/2014/main" id="{C8E7537C-A1A9-43E5-B26D-E14B16AD9E0A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720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862">
          <p15:clr>
            <a:srgbClr val="FBAE40"/>
          </p15:clr>
        </p15:guide>
        <p15:guide id="5" pos="884">
          <p15:clr>
            <a:srgbClr val="FBAE40"/>
          </p15:clr>
        </p15:guide>
        <p15:guide id="7" orient="horz" pos="378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ünstler-Factshee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>
            <a:extLst>
              <a:ext uri="{FF2B5EF4-FFF2-40B4-BE49-F238E27FC236}">
                <a16:creationId xmlns:a16="http://schemas.microsoft.com/office/drawing/2014/main" id="{AEC37FF0-A41C-427E-AEAA-F6825683B4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3"/>
            <a:ext cx="3769646" cy="6994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A8E1239D-066C-4A4E-9C23-238BD17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B9223127-3A2B-4ECA-BD81-DBA5DF8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2269" y="426664"/>
            <a:ext cx="5324530" cy="114290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 noProof="0" dirty="0"/>
              <a:t>Künstlername</a:t>
            </a:r>
            <a:endParaRPr lang="de-DE" dirty="0"/>
          </a:p>
        </p:txBody>
      </p:sp>
      <p:sp>
        <p:nvSpPr>
          <p:cNvPr id="14" name="facebook">
            <a:extLst>
              <a:ext uri="{FF2B5EF4-FFF2-40B4-BE49-F238E27FC236}">
                <a16:creationId xmlns:a16="http://schemas.microsoft.com/office/drawing/2014/main" id="{0095464F-1617-40F6-A456-02208492B5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391445" y="5245752"/>
            <a:ext cx="159335" cy="1593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5B03BC-1953-44AB-894A-954CB2624647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56722" y="5181813"/>
            <a:ext cx="2720363" cy="1267818"/>
          </a:xfrm>
          <a:prstGeom prst="rect">
            <a:avLst/>
          </a:prstGeom>
        </p:spPr>
        <p:txBody>
          <a:bodyPr vert="horz" anchor="t" anchorCtr="0"/>
          <a:lstStyle>
            <a:lvl1pPr>
              <a:lnSpc>
                <a:spcPct val="113000"/>
              </a:lnSpc>
              <a:spcBef>
                <a:spcPts val="648"/>
              </a:spcBef>
              <a:spcAft>
                <a:spcPts val="648"/>
              </a:spcAft>
              <a:defRPr sz="1511" cap="none" spc="64" baseline="0"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C7ECB8E-9420-41C9-9D8F-443CE643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392268" y="1565005"/>
            <a:ext cx="5324531" cy="66940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2pPr>
            <a:lvl3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3pPr>
            <a:lvl4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4pPr>
            <a:lvl5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5pPr>
            <a:lvl6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6pPr>
            <a:lvl7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7pPr>
            <a:lvl8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8pPr>
            <a:lvl9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noProof="0" dirty="0"/>
              <a:t>Künstler-Factsheet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91C42A0-00B7-4FE9-9587-8277E811084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90555" y="2234407"/>
            <a:ext cx="7500957" cy="233144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11" cap="none" spc="54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36" name="spotify">
            <a:extLst>
              <a:ext uri="{FF2B5EF4-FFF2-40B4-BE49-F238E27FC236}">
                <a16:creationId xmlns:a16="http://schemas.microsoft.com/office/drawing/2014/main" id="{2DCDCCEC-DACB-47B7-98C5-57C20E707C7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359884" y="5230690"/>
            <a:ext cx="178767" cy="1787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none" lIns="3672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7" name="instagram">
            <a:extLst>
              <a:ext uri="{FF2B5EF4-FFF2-40B4-BE49-F238E27FC236}">
                <a16:creationId xmlns:a16="http://schemas.microsoft.com/office/drawing/2014/main" id="{26D9C3F3-2FEE-4F24-81EF-BEE58B845BC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324640" y="5230690"/>
            <a:ext cx="178767" cy="1787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8" name="www">
            <a:extLst>
              <a:ext uri="{FF2B5EF4-FFF2-40B4-BE49-F238E27FC236}">
                <a16:creationId xmlns:a16="http://schemas.microsoft.com/office/drawing/2014/main" id="{B395D04A-38A8-49E8-BEC0-59F820E9602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315410" y="5778563"/>
            <a:ext cx="178767" cy="1787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9" name="youtube">
            <a:extLst>
              <a:ext uri="{FF2B5EF4-FFF2-40B4-BE49-F238E27FC236}">
                <a16:creationId xmlns:a16="http://schemas.microsoft.com/office/drawing/2014/main" id="{4B41B925-7650-405B-8511-764D9E73E9E0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350237" y="5789054"/>
            <a:ext cx="209856" cy="1593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0" name="twitter">
            <a:extLst>
              <a:ext uri="{FF2B5EF4-FFF2-40B4-BE49-F238E27FC236}">
                <a16:creationId xmlns:a16="http://schemas.microsoft.com/office/drawing/2014/main" id="{FAF00DA9-5889-4120-ACDB-133E215F54E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391445" y="5789054"/>
            <a:ext cx="159335" cy="15931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399F861-6B21-4C9F-9AED-109E4811C749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90555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B77C4C14-1DD7-445B-ACA4-69FF1352A3A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8256721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32304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2563">
          <p15:clr>
            <a:srgbClr val="FBAE40"/>
          </p15:clr>
        </p15:guide>
        <p15:guide id="6" pos="5670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13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606" y="1478244"/>
            <a:ext cx="11195743" cy="229388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612"/>
              </a:spcAft>
              <a:buNone/>
              <a:defRPr sz="2856" spc="-101" baseline="0">
                <a:gradFill>
                  <a:gsLst>
                    <a:gs pos="10000">
                      <a:srgbClr val="FF8A00"/>
                    </a:gs>
                    <a:gs pos="29583">
                      <a:srgbClr val="FF8A00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24"/>
              </a:spcAft>
              <a:buNone/>
              <a:defRPr sz="2040"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6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8978" y="287317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4425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7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3317212"/>
            <a:ext cx="9193594" cy="36009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632348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5920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35527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507446"/>
            <a:ext cx="11244226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142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32737" y="2172837"/>
            <a:ext cx="10571004" cy="149929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17874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62613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1pPr>
            <a:lvl2pPr marL="466292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8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7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7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6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5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4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4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8380942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3" y="36056"/>
            <a:ext cx="8814228" cy="817313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825" y="1294018"/>
            <a:ext cx="11192828" cy="49541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7756-3DDB-4F3D-B33E-10274DF55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96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1pPr>
            <a:lvl2pPr marL="466292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8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7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7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6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5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4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4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2036849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1824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1875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7D2616-EF85-43D8-B293-4B3A68D2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25" y="45494"/>
            <a:ext cx="11192828" cy="873851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3750335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5893" y="1294019"/>
            <a:ext cx="5494936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5893" y="1881551"/>
            <a:ext cx="5494936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16177" y="1294019"/>
            <a:ext cx="5497094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16177" y="1881551"/>
            <a:ext cx="5497094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4705567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40023" y="36056"/>
            <a:ext cx="9010101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7713793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58B9-C7C7-4D93-BE6D-98C3AAC6D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975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4" y="1220576"/>
            <a:ext cx="4091515" cy="1185183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2318" y="1220579"/>
            <a:ext cx="6952335" cy="50275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1825" y="2395643"/>
            <a:ext cx="4091515" cy="3852479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66101185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37637" y="1294018"/>
            <a:ext cx="7461885" cy="3527671"/>
          </a:xfrm>
        </p:spPr>
        <p:txBody>
          <a:bodyPr/>
          <a:lstStyle>
            <a:lvl1pPr marL="0" indent="0">
              <a:buNone/>
              <a:defRPr sz="3264"/>
            </a:lvl1pPr>
            <a:lvl2pPr marL="466292" indent="0">
              <a:buNone/>
              <a:defRPr sz="2856"/>
            </a:lvl2pPr>
            <a:lvl3pPr marL="932585" indent="0">
              <a:buNone/>
              <a:defRPr sz="2448"/>
            </a:lvl3pPr>
            <a:lvl4pPr marL="1398878" indent="0">
              <a:buNone/>
              <a:defRPr sz="2040"/>
            </a:lvl4pPr>
            <a:lvl5pPr marL="1865170" indent="0">
              <a:buNone/>
              <a:defRPr sz="2040"/>
            </a:lvl5pPr>
            <a:lvl6pPr marL="2331462" indent="0">
              <a:buNone/>
              <a:defRPr sz="2040"/>
            </a:lvl6pPr>
            <a:lvl7pPr marL="2797756" indent="0">
              <a:buNone/>
              <a:defRPr sz="2040"/>
            </a:lvl7pPr>
            <a:lvl8pPr marL="3264048" indent="0">
              <a:buNone/>
              <a:defRPr sz="2040"/>
            </a:lvl8pPr>
            <a:lvl9pPr marL="3730340" indent="0">
              <a:buNone/>
              <a:defRPr sz="204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83505731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11192828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03347044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16444" y="1294018"/>
            <a:ext cx="2798207" cy="49541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8187346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87125700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1824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1875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7D2616-EF85-43D8-B293-4B3A68D2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25" y="45494"/>
            <a:ext cx="11192828" cy="873851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03628380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63478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330B-BDDC-4D3A-9DD3-AC34FBA9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52" y="-104874"/>
            <a:ext cx="11192828" cy="1165754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FB242A-1019-4E93-B602-661B2D8F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9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CF5B35-3F26-4D08-B437-D4F5517B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8452A-7727-4A46-972F-E36442A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ECE4A-4BE9-4C04-A9E8-A0AE1C69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7164B7-2889-4B7B-A075-73C0D6E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0501230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breit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436475" cy="3497261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einfügen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&gt;&gt; Menü &gt; Einfügen &gt; Bilder    </a:t>
            </a:r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2"/>
            <a:ext cx="12436474" cy="3497261"/>
          </a:xfrm>
          <a:solidFill>
            <a:schemeClr val="tx1">
              <a:alpha val="35000"/>
            </a:schemeClr>
          </a:solidFill>
        </p:spPr>
        <p:txBody>
          <a:bodyPr bIns="340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3846820"/>
            <a:ext cx="10376582" cy="2215559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</a:t>
            </a:r>
          </a:p>
        </p:txBody>
      </p:sp>
      <p:sp>
        <p:nvSpPr>
          <p:cNvPr id="17" name="Ort/Datum">
            <a:extLst>
              <a:ext uri="{FF2B5EF4-FFF2-40B4-BE49-F238E27FC236}">
                <a16:creationId xmlns:a16="http://schemas.microsoft.com/office/drawing/2014/main" id="{4D06CC3C-A8D8-4BAE-836E-6EF778CF3DD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514930" y="6356134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75BC9F19-8370-432B-83DA-564D7E37D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4930" y="6207168"/>
            <a:ext cx="3108987" cy="155430"/>
          </a:xfrm>
        </p:spPr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20" name="Foliennummer">
            <a:extLst>
              <a:ext uri="{FF2B5EF4-FFF2-40B4-BE49-F238E27FC236}">
                <a16:creationId xmlns:a16="http://schemas.microsoft.com/office/drawing/2014/main" id="{EA94BAC0-39F1-48A9-A46D-D5DC5CF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3E6ECA1C-85BF-434E-BBDE-5C9BBD127C3E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44782C2A-3A6C-4E12-B68E-DFDD9F78A486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8B83F65D-49A1-4D8C-AAE8-CE6C9BAAF2E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7355BFB5-0E8A-4262-B5D3-EF862AC5FEE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061E2500-A6A5-43CF-AC6B-BF40BF5600D5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45C230A6-29D5-405D-8006-159DA6E175EA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294220F5-BB9F-40FB-BEFA-2AFE7E5426ED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8ABA6F92-91A1-43AC-BBB1-5A58EE1B680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4" name="Bild // Listenebene verringern">
                <a:extLst>
                  <a:ext uri="{FF2B5EF4-FFF2-40B4-BE49-F238E27FC236}">
                    <a16:creationId xmlns:a16="http://schemas.microsoft.com/office/drawing/2014/main" id="{52B2E540-0E10-4131-BE52-C223DBAA77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9E095FFC-ED5A-4006-A7A9-4EEA1C1AD5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F1742485-8881-464C-83E0-CD6E9E7A82C6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784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2041">
          <p15:clr>
            <a:srgbClr val="FBAE40"/>
          </p15:clr>
        </p15:guide>
        <p15:guide id="4" orient="horz" pos="2245">
          <p15:clr>
            <a:srgbClr val="FBAE40"/>
          </p15:clr>
        </p15:guide>
        <p15:guide id="5" pos="884">
          <p15:clr>
            <a:srgbClr val="FBAE40"/>
          </p15:clr>
        </p15:guide>
        <p15:guide id="6" orient="horz" pos="35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C5E3B3AF-DCB9-4944-8A87-6A25406363D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514932" y="2758743"/>
            <a:ext cx="8395519" cy="2837563"/>
          </a:xfrm>
          <a:prstGeom prst="rect">
            <a:avLst/>
          </a:prstGeom>
        </p:spPr>
        <p:txBody>
          <a:bodyPr vert="horz" numCol="2" spcCol="1152000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#①(TAB) Agenda Punkt // keine weiteren Text Formate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itel">
            <a:extLst>
              <a:ext uri="{FF2B5EF4-FFF2-40B4-BE49-F238E27FC236}">
                <a16:creationId xmlns:a16="http://schemas.microsoft.com/office/drawing/2014/main" id="{908BD6F9-152D-4C71-B399-5901595600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1" y="1321113"/>
            <a:ext cx="8395519" cy="89299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Agenda Headline</a:t>
            </a:r>
          </a:p>
        </p:txBody>
      </p:sp>
      <p:sp>
        <p:nvSpPr>
          <p:cNvPr id="13" name="Ort/Datum">
            <a:extLst>
              <a:ext uri="{FF2B5EF4-FFF2-40B4-BE49-F238E27FC236}">
                <a16:creationId xmlns:a16="http://schemas.microsoft.com/office/drawing/2014/main" id="{17BC9CFD-EDC6-4858-8380-B5ED8C41BBA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39317" y="6356134"/>
            <a:ext cx="3108987" cy="155430"/>
          </a:xfrm>
        </p:spPr>
        <p:txBody>
          <a:bodyPr/>
          <a:lstStyle/>
          <a:p>
            <a:r>
              <a:rPr lang="de-DE" noProof="0" dirty="0"/>
              <a:t>Ort den 00.00.0000</a:t>
            </a:r>
          </a:p>
        </p:txBody>
      </p:sp>
      <p:sp>
        <p:nvSpPr>
          <p:cNvPr id="14" name="Fußzeile">
            <a:extLst>
              <a:ext uri="{FF2B5EF4-FFF2-40B4-BE49-F238E27FC236}">
                <a16:creationId xmlns:a16="http://schemas.microsoft.com/office/drawing/2014/main" id="{856C7416-10C9-468F-A18F-31BEDC15E5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39317" y="620716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1F6F0641-9469-4339-B71F-C07ADB3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5114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71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610">
          <p15:clr>
            <a:srgbClr val="FBAE40"/>
          </p15:clr>
        </p15:guide>
        <p15:guide id="7" pos="578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>
            <a:extLst>
              <a:ext uri="{FF2B5EF4-FFF2-40B4-BE49-F238E27FC236}">
                <a16:creationId xmlns:a16="http://schemas.microsoft.com/office/drawing/2014/main" id="{87E902AA-3653-424A-874D-06792A4AA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1709" y="1"/>
            <a:ext cx="3594767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0" y="1477041"/>
            <a:ext cx="6102562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0" y="2176151"/>
            <a:ext cx="6102562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25025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45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  <p15:guide id="7" pos="51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1" y="1477041"/>
            <a:ext cx="8395520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1" y="2176151"/>
            <a:ext cx="8395520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100257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83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/ 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">
            <a:extLst>
              <a:ext uri="{FF2B5EF4-FFF2-40B4-BE49-F238E27FC236}">
                <a16:creationId xmlns:a16="http://schemas.microsoft.com/office/drawing/2014/main" id="{F10AB7D8-7A08-42DA-9290-D92CA74A76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218238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7890" y="1477042"/>
            <a:ext cx="4623621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7890" y="2972594"/>
            <a:ext cx="4623622" cy="262371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Foliennummer">
            <a:extLst>
              <a:ext uri="{FF2B5EF4-FFF2-40B4-BE49-F238E27FC236}">
                <a16:creationId xmlns:a16="http://schemas.microsoft.com/office/drawing/2014/main" id="{30320CAD-2A11-4F73-BE37-0D6A2AF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84945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4241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734">
          <p15:clr>
            <a:srgbClr val="FBAE40"/>
          </p15:clr>
        </p15:guide>
        <p15:guide id="7" pos="693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/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0BF328A4-3DFC-4681-B363-80450A6E4E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6211" y="543182"/>
            <a:ext cx="5595300" cy="5906449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337EA5A0-5240-4115-A0AE-177403A7B8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43252" y="2971217"/>
            <a:ext cx="4119784" cy="2935233"/>
          </a:xfrm>
          <a:prstGeom prst="rect">
            <a:avLst/>
          </a:prstGeom>
        </p:spPr>
        <p:txBody>
          <a:bodyPr vert="horz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BEBD4F91-05F7-4BCE-8715-891B5E4E35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7" name="Fußzeile">
            <a:extLst>
              <a:ext uri="{FF2B5EF4-FFF2-40B4-BE49-F238E27FC236}">
                <a16:creationId xmlns:a16="http://schemas.microsoft.com/office/drawing/2014/main" id="{B638F6B6-E919-4228-BBB2-3970EB630F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A20B8C7E-3B72-4057-91D1-7402BC6222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Headline">
            <a:extLst>
              <a:ext uri="{FF2B5EF4-FFF2-40B4-BE49-F238E27FC236}">
                <a16:creationId xmlns:a16="http://schemas.microsoft.com/office/drawing/2014/main" id="{CF31E647-A123-441E-8061-3285D89C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52" y="1477042"/>
            <a:ext cx="4119785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grpSp>
        <p:nvGrpSpPr>
          <p:cNvPr id="8" name="Regieanweisungen">
            <a:extLst>
              <a:ext uri="{FF2B5EF4-FFF2-40B4-BE49-F238E27FC236}">
                <a16:creationId xmlns:a16="http://schemas.microsoft.com/office/drawing/2014/main" id="{025FB905-CFD5-432A-9E27-EA3CCDBB249A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03F4350F-CD99-4F4A-AD08-1744C426FA4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4" name="Zurücksetzen">
              <a:extLst>
                <a:ext uri="{FF2B5EF4-FFF2-40B4-BE49-F238E27FC236}">
                  <a16:creationId xmlns:a16="http://schemas.microsoft.com/office/drawing/2014/main" id="{F0503A4C-1F96-4A8C-A710-9207CC6D149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5" name="Layoutwechsel">
              <a:extLst>
                <a:ext uri="{FF2B5EF4-FFF2-40B4-BE49-F238E27FC236}">
                  <a16:creationId xmlns:a16="http://schemas.microsoft.com/office/drawing/2014/main" id="{E0071DBA-0833-4709-A202-4DDF7A4F077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E4484618-46CE-4ED5-B7FF-F279DB956732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D77B155E-A768-4EB6-9595-9646C529BFE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E0C3B81F-D7B6-48D0-8DC7-462A8CB91416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51FC2B05-6231-49A6-AC4D-4D27D8FB325C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FE47C005-72B1-44D1-AE5F-C7F2C69248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0DC6D17B-171E-4FD2-8702-5C8CA8BA86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Fußzeile">
              <a:extLst>
                <a:ext uri="{FF2B5EF4-FFF2-40B4-BE49-F238E27FC236}">
                  <a16:creationId xmlns:a16="http://schemas.microsoft.com/office/drawing/2014/main" id="{8DC807A3-C5B4-49F6-BF67-FF04BB775A84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39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3674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3447">
          <p15:clr>
            <a:srgbClr val="FBAE40"/>
          </p15:clr>
        </p15:guide>
        <p15:guide id="9" pos="2721">
          <p15:clr>
            <a:srgbClr val="FBAE40"/>
          </p15:clr>
        </p15:guide>
        <p15:guide id="10" orient="horz" pos="1734">
          <p15:clr>
            <a:srgbClr val="FBAE40"/>
          </p15:clr>
        </p15:guide>
        <p15:guide id="11" orient="horz" pos="8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436475" cy="6994525"/>
          </a:xfrm>
          <a:solidFill>
            <a:schemeClr val="bg2"/>
          </a:solidFill>
        </p:spPr>
        <p:txBody>
          <a:bodyPr anchor="t" anchorCtr="0"/>
          <a:lstStyle>
            <a:lvl1pPr algn="ctr">
              <a:defRPr/>
            </a:lvl1pPr>
          </a:lstStyle>
          <a:p>
            <a:br>
              <a:rPr lang="de-DE" dirty="0"/>
            </a:br>
            <a:r>
              <a:rPr lang="de-DE" dirty="0"/>
              <a:t>Bild einfügen </a:t>
            </a:r>
            <a:br>
              <a:rPr lang="de-DE" dirty="0"/>
            </a:br>
            <a:r>
              <a:rPr lang="de-DE" dirty="0"/>
              <a:t>&gt;&gt; Menü &gt; Einfügen &gt; Bilder     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1"/>
            <a:ext cx="12436474" cy="6994525"/>
          </a:xfrm>
          <a:solidFill>
            <a:schemeClr val="tx1">
              <a:alpha val="35000"/>
            </a:schemeClr>
          </a:solidFill>
        </p:spPr>
        <p:txBody>
          <a:bodyPr bIns="664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1477039"/>
            <a:ext cx="10376582" cy="277053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Schlussklausel</a:t>
            </a:r>
            <a:br>
              <a:rPr lang="de-DE" noProof="0" dirty="0"/>
            </a:br>
            <a:r>
              <a:rPr lang="de-DE" noProof="0" dirty="0"/>
              <a:t>auch mehrzeilig</a:t>
            </a:r>
          </a:p>
        </p:txBody>
      </p:sp>
      <p:sp>
        <p:nvSpPr>
          <p:cNvPr id="12" name="Ort/Datum">
            <a:extLst>
              <a:ext uri="{FF2B5EF4-FFF2-40B4-BE49-F238E27FC236}">
                <a16:creationId xmlns:a16="http://schemas.microsoft.com/office/drawing/2014/main" id="{FFC5BA3D-8E3C-4DC9-AD99-4FD55B10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5" name="Fußzeile">
            <a:extLst>
              <a:ext uri="{FF2B5EF4-FFF2-40B4-BE49-F238E27FC236}">
                <a16:creationId xmlns:a16="http://schemas.microsoft.com/office/drawing/2014/main" id="{CF2BF0A5-B2FA-48BD-805F-9A46F8FD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8BAC8BC1-63B9-4EFD-AEBF-33FB4B13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2EFD14A-133D-4C63-AB66-1AFF83B786B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14930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3EB3104-53AB-4513-92AB-4A8AF0C3397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63003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15468255-56E8-4073-87A9-C1EE0ADFA86C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A1A178D-4106-41D7-89EE-5D92F7FEB01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0D948FC1-8A2C-41A1-AAF6-2E445E859D4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CFA11216-D389-4CDE-B83B-49780F976E8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9A350E5A-7D11-4788-AE97-A014E8DDC6E3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B6D73F8E-4B8A-43F8-B0AA-13B72E7825F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431F8D0D-B67A-4AB3-9887-DB7C72254E08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043310F8-CE33-4F89-9252-81EB6A44782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1" name="Bild // Listenebene verringern">
                <a:extLst>
                  <a:ext uri="{FF2B5EF4-FFF2-40B4-BE49-F238E27FC236}">
                    <a16:creationId xmlns:a16="http://schemas.microsoft.com/office/drawing/2014/main" id="{AB312597-3365-46EB-AFDC-A633E231FB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Bild // Listenebene erhöhen">
                <a:extLst>
                  <a:ext uri="{FF2B5EF4-FFF2-40B4-BE49-F238E27FC236}">
                    <a16:creationId xmlns:a16="http://schemas.microsoft.com/office/drawing/2014/main" id="{E0099F3B-4695-40CD-A263-0D59A9338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Fußzeile">
              <a:extLst>
                <a:ext uri="{FF2B5EF4-FFF2-40B4-BE49-F238E27FC236}">
                  <a16:creationId xmlns:a16="http://schemas.microsoft.com/office/drawing/2014/main" id="{C8E7537C-A1A9-43E5-B26D-E14B16AD9E0A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244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862">
          <p15:clr>
            <a:srgbClr val="FBAE40"/>
          </p15:clr>
        </p15:guide>
        <p15:guide id="5" pos="884">
          <p15:clr>
            <a:srgbClr val="FBAE40"/>
          </p15:clr>
        </p15:guide>
        <p15:guide id="7" orient="horz" pos="378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ünstler-Factshee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>
            <a:extLst>
              <a:ext uri="{FF2B5EF4-FFF2-40B4-BE49-F238E27FC236}">
                <a16:creationId xmlns:a16="http://schemas.microsoft.com/office/drawing/2014/main" id="{AEC37FF0-A41C-427E-AEAA-F6825683B4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3"/>
            <a:ext cx="3769646" cy="6994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A8E1239D-066C-4A4E-9C23-238BD17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B9223127-3A2B-4ECA-BD81-DBA5DF8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2269" y="426664"/>
            <a:ext cx="5324530" cy="114290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 noProof="0" dirty="0"/>
              <a:t>Künstlername</a:t>
            </a:r>
            <a:endParaRPr lang="de-DE" dirty="0"/>
          </a:p>
        </p:txBody>
      </p:sp>
      <p:sp>
        <p:nvSpPr>
          <p:cNvPr id="14" name="facebook">
            <a:extLst>
              <a:ext uri="{FF2B5EF4-FFF2-40B4-BE49-F238E27FC236}">
                <a16:creationId xmlns:a16="http://schemas.microsoft.com/office/drawing/2014/main" id="{0095464F-1617-40F6-A456-02208492B5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391445" y="5245752"/>
            <a:ext cx="159335" cy="1593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5B03BC-1953-44AB-894A-954CB2624647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56722" y="5181813"/>
            <a:ext cx="2720363" cy="1267818"/>
          </a:xfrm>
          <a:prstGeom prst="rect">
            <a:avLst/>
          </a:prstGeom>
        </p:spPr>
        <p:txBody>
          <a:bodyPr vert="horz" anchor="t" anchorCtr="0"/>
          <a:lstStyle>
            <a:lvl1pPr>
              <a:lnSpc>
                <a:spcPct val="113000"/>
              </a:lnSpc>
              <a:spcBef>
                <a:spcPts val="648"/>
              </a:spcBef>
              <a:spcAft>
                <a:spcPts val="648"/>
              </a:spcAft>
              <a:defRPr sz="1511" cap="none" spc="64" baseline="0"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C7ECB8E-9420-41C9-9D8F-443CE643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392268" y="1565005"/>
            <a:ext cx="5324531" cy="66940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2pPr>
            <a:lvl3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3pPr>
            <a:lvl4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4pPr>
            <a:lvl5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5pPr>
            <a:lvl6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6pPr>
            <a:lvl7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7pPr>
            <a:lvl8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8pPr>
            <a:lvl9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noProof="0" dirty="0"/>
              <a:t>Künstler-Factsheet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91C42A0-00B7-4FE9-9587-8277E811084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90555" y="2234407"/>
            <a:ext cx="7500957" cy="233144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11" cap="none" spc="54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36" name="spotify">
            <a:extLst>
              <a:ext uri="{FF2B5EF4-FFF2-40B4-BE49-F238E27FC236}">
                <a16:creationId xmlns:a16="http://schemas.microsoft.com/office/drawing/2014/main" id="{2DCDCCEC-DACB-47B7-98C5-57C20E707C7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359884" y="5230690"/>
            <a:ext cx="178767" cy="1787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none" lIns="3672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7" name="instagram">
            <a:extLst>
              <a:ext uri="{FF2B5EF4-FFF2-40B4-BE49-F238E27FC236}">
                <a16:creationId xmlns:a16="http://schemas.microsoft.com/office/drawing/2014/main" id="{26D9C3F3-2FEE-4F24-81EF-BEE58B845BC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324640" y="5230690"/>
            <a:ext cx="178767" cy="1787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8" name="www">
            <a:extLst>
              <a:ext uri="{FF2B5EF4-FFF2-40B4-BE49-F238E27FC236}">
                <a16:creationId xmlns:a16="http://schemas.microsoft.com/office/drawing/2014/main" id="{B395D04A-38A8-49E8-BEC0-59F820E9602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315410" y="5778563"/>
            <a:ext cx="178767" cy="1787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9" name="youtube">
            <a:extLst>
              <a:ext uri="{FF2B5EF4-FFF2-40B4-BE49-F238E27FC236}">
                <a16:creationId xmlns:a16="http://schemas.microsoft.com/office/drawing/2014/main" id="{4B41B925-7650-405B-8511-764D9E73E9E0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350237" y="5789054"/>
            <a:ext cx="209856" cy="1593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0" name="twitter">
            <a:extLst>
              <a:ext uri="{FF2B5EF4-FFF2-40B4-BE49-F238E27FC236}">
                <a16:creationId xmlns:a16="http://schemas.microsoft.com/office/drawing/2014/main" id="{FAF00DA9-5889-4120-ACDB-133E215F54E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391445" y="5789054"/>
            <a:ext cx="159335" cy="15931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399F861-6B21-4C9F-9AED-109E4811C749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90555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B77C4C14-1DD7-445B-ACA4-69FF1352A3A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8256721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803604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2563">
          <p15:clr>
            <a:srgbClr val="FBAE40"/>
          </p15:clr>
        </p15:guide>
        <p15:guide id="6" pos="5670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13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5893" y="1294019"/>
            <a:ext cx="5494936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5893" y="1881551"/>
            <a:ext cx="5494936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16177" y="1294019"/>
            <a:ext cx="5497094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16177" y="1881551"/>
            <a:ext cx="5497094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10390058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606" y="1478244"/>
            <a:ext cx="11195743" cy="229388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612"/>
              </a:spcAft>
              <a:buNone/>
              <a:defRPr sz="2856" spc="-101" baseline="0">
                <a:gradFill>
                  <a:gsLst>
                    <a:gs pos="10000">
                      <a:srgbClr val="FF8A00"/>
                    </a:gs>
                    <a:gs pos="29583">
                      <a:srgbClr val="FF8A00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24"/>
              </a:spcAft>
              <a:buNone/>
              <a:defRPr sz="2040"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04701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36712" y="0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069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51837"/>
            <a:ext cx="9018388" cy="29084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52484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2818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840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40023" y="36056"/>
            <a:ext cx="9010101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8506686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58B9-C7C7-4D93-BE6D-98C3AAC6D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29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4" y="1220576"/>
            <a:ext cx="4091515" cy="1185183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2318" y="1220579"/>
            <a:ext cx="6952335" cy="50275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1825" y="2395643"/>
            <a:ext cx="4091515" cy="3852479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3588288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37637" y="1294018"/>
            <a:ext cx="7461885" cy="3527671"/>
          </a:xfrm>
        </p:spPr>
        <p:txBody>
          <a:bodyPr/>
          <a:lstStyle>
            <a:lvl1pPr marL="0" indent="0">
              <a:buNone/>
              <a:defRPr sz="3264"/>
            </a:lvl1pPr>
            <a:lvl2pPr marL="466292" indent="0">
              <a:buNone/>
              <a:defRPr sz="2856"/>
            </a:lvl2pPr>
            <a:lvl3pPr marL="932585" indent="0">
              <a:buNone/>
              <a:defRPr sz="2448"/>
            </a:lvl3pPr>
            <a:lvl4pPr marL="1398878" indent="0">
              <a:buNone/>
              <a:defRPr sz="2040"/>
            </a:lvl4pPr>
            <a:lvl5pPr marL="1865170" indent="0">
              <a:buNone/>
              <a:defRPr sz="2040"/>
            </a:lvl5pPr>
            <a:lvl6pPr marL="2331462" indent="0">
              <a:buNone/>
              <a:defRPr sz="2040"/>
            </a:lvl6pPr>
            <a:lvl7pPr marL="2797756" indent="0">
              <a:buNone/>
              <a:defRPr sz="2040"/>
            </a:lvl7pPr>
            <a:lvl8pPr marL="3264048" indent="0">
              <a:buNone/>
              <a:defRPr sz="2040"/>
            </a:lvl8pPr>
            <a:lvl9pPr marL="3730340" indent="0">
              <a:buNone/>
              <a:defRPr sz="204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367881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tiff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1.tif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1825" y="1073693"/>
            <a:ext cx="11192828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1825" y="2469083"/>
            <a:ext cx="11192828" cy="377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2807" y="6482891"/>
            <a:ext cx="290184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436475" cy="1016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902669"/>
            <a:ext cx="1517315" cy="1134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615253" y="902669"/>
            <a:ext cx="10821224" cy="1134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pic>
        <p:nvPicPr>
          <p:cNvPr id="10" name="Picture 5" descr="\\burghausen1\sekret\Marketing\LogoBox\ppedvLogos\ppedvlogopfad.tif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929" y="254164"/>
            <a:ext cx="2399481" cy="5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" y="6361481"/>
            <a:ext cx="3231884" cy="587532"/>
          </a:xfrm>
          <a:prstGeom prst="rect">
            <a:avLst/>
          </a:prstGeom>
        </p:spPr>
      </p:pic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07B978BE-7889-4990-8494-217A53614B89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7AE86ED7-0BE6-431F-8D79-2D34F3F68AFE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9CB6DCA2-E748-46EE-8FF6-E9E08E02EB42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6" name="Layoutwechsel">
              <a:extLst>
                <a:ext uri="{FF2B5EF4-FFF2-40B4-BE49-F238E27FC236}">
                  <a16:creationId xmlns:a16="http://schemas.microsoft.com/office/drawing/2014/main" id="{2DA7D654-81F0-4988-B670-D85FECC8EB6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8C556C7-8198-4CB1-AFCA-E713DBECD38F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BB691D29-D8C9-4461-BB7E-D4EACE0E78AD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57CA9EE5-BAF3-4788-94E8-54D6605DFB4B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E9036137-EAF7-47FC-9BC8-4D318766458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90611FD3-D648-4CDB-9A9A-25908913A8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88FDE67E-71F6-4EE4-95D0-E844DD1EC5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DE54C2E-D6E6-4572-A526-2EE7FE3D93A3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68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48" r:id="rId2"/>
    <p:sldLayoutId id="2147484749" r:id="rId3"/>
    <p:sldLayoutId id="2147484750" r:id="rId4"/>
    <p:sldLayoutId id="2147484751" r:id="rId5"/>
    <p:sldLayoutId id="2147484752" r:id="rId6"/>
    <p:sldLayoutId id="2147484753" r:id="rId7"/>
    <p:sldLayoutId id="2147484754" r:id="rId8"/>
    <p:sldLayoutId id="2147484755" r:id="rId9"/>
    <p:sldLayoutId id="2147484756" r:id="rId10"/>
    <p:sldLayoutId id="2147484757" r:id="rId11"/>
    <p:sldLayoutId id="2147484758" r:id="rId12"/>
    <p:sldLayoutId id="2147484759" r:id="rId13"/>
    <p:sldLayoutId id="2147484760" r:id="rId14"/>
    <p:sldLayoutId id="2147484761" r:id="rId15"/>
    <p:sldLayoutId id="2147484762" r:id="rId16"/>
    <p:sldLayoutId id="2147484763" r:id="rId17"/>
    <p:sldLayoutId id="2147484764" r:id="rId18"/>
    <p:sldLayoutId id="2147484765" r:id="rId19"/>
    <p:sldLayoutId id="2147484766" r:id="rId20"/>
    <p:sldLayoutId id="2147484767" r:id="rId21"/>
    <p:sldLayoutId id="2147484768" r:id="rId22"/>
    <p:sldLayoutId id="2147484769" r:id="rId23"/>
    <p:sldLayoutId id="2147484770" r:id="rId24"/>
    <p:sldLayoutId id="2147484771" r:id="rId25"/>
    <p:sldLayoutId id="2147484772" r:id="rId26"/>
    <p:sldLayoutId id="2147484773" r:id="rId27"/>
    <p:sldLayoutId id="2147484802" r:id="rId28"/>
  </p:sldLayoutIdLst>
  <p:hf hdr="0"/>
  <p:txStyles>
    <p:titleStyle>
      <a:lvl1pPr algn="ctr" defTabSz="932585" rtl="0" eaLnBrk="1" latinLnBrk="0" hangingPunct="1"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9720" indent="-349720" algn="l" defTabSz="932585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1pPr>
      <a:lvl2pPr marL="757725" indent="-291432" algn="l" defTabSz="932585" rtl="0" eaLnBrk="1" latinLnBrk="0" hangingPunct="1">
        <a:spcBef>
          <a:spcPct val="20000"/>
        </a:spcBef>
        <a:buFont typeface="Arial" pitchFamily="34" charset="0"/>
        <a:buChar char="–"/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165731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632024" indent="-233146" algn="l" defTabSz="932585" rtl="0" eaLnBrk="1" latinLnBrk="0" hangingPunct="1">
        <a:spcBef>
          <a:spcPct val="20000"/>
        </a:spcBef>
        <a:buFont typeface="Arial" pitchFamily="34" charset="0"/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16" indent="-233146" algn="l" defTabSz="932585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609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2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4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86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6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4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1825" y="1073693"/>
            <a:ext cx="11192828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1825" y="2469083"/>
            <a:ext cx="11192828" cy="377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2807" y="6482891"/>
            <a:ext cx="290184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436475" cy="1016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902669"/>
            <a:ext cx="1517315" cy="1134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615253" y="902669"/>
            <a:ext cx="10821224" cy="1134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pic>
        <p:nvPicPr>
          <p:cNvPr id="10" name="Picture 5" descr="\\burghausen1\sekret\Marketing\LogoBox\ppedvLogos\ppedvlogopfad.tif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929" y="254164"/>
            <a:ext cx="2399481" cy="5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" y="6361481"/>
            <a:ext cx="3231884" cy="587532"/>
          </a:xfrm>
          <a:prstGeom prst="rect">
            <a:avLst/>
          </a:prstGeom>
        </p:spPr>
      </p:pic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07B978BE-7889-4990-8494-217A53614B89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7AE86ED7-0BE6-431F-8D79-2D34F3F68AFE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9CB6DCA2-E748-46EE-8FF6-E9E08E02EB42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6" name="Layoutwechsel">
              <a:extLst>
                <a:ext uri="{FF2B5EF4-FFF2-40B4-BE49-F238E27FC236}">
                  <a16:creationId xmlns:a16="http://schemas.microsoft.com/office/drawing/2014/main" id="{2DA7D654-81F0-4988-B670-D85FECC8EB6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8C556C7-8198-4CB1-AFCA-E713DBECD38F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BB691D29-D8C9-4461-BB7E-D4EACE0E78AD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57CA9EE5-BAF3-4788-94E8-54D6605DFB4B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E9036137-EAF7-47FC-9BC8-4D318766458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90611FD3-D648-4CDB-9A9A-25908913A8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88FDE67E-71F6-4EE4-95D0-E844DD1EC5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DE54C2E-D6E6-4572-A526-2EE7FE3D93A3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33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5" r:id="rId1"/>
    <p:sldLayoutId id="2147484776" r:id="rId2"/>
    <p:sldLayoutId id="2147484777" r:id="rId3"/>
    <p:sldLayoutId id="2147484778" r:id="rId4"/>
    <p:sldLayoutId id="2147484779" r:id="rId5"/>
    <p:sldLayoutId id="2147484780" r:id="rId6"/>
    <p:sldLayoutId id="2147484781" r:id="rId7"/>
    <p:sldLayoutId id="2147484782" r:id="rId8"/>
    <p:sldLayoutId id="2147484783" r:id="rId9"/>
    <p:sldLayoutId id="2147484784" r:id="rId10"/>
    <p:sldLayoutId id="2147484785" r:id="rId11"/>
    <p:sldLayoutId id="2147484786" r:id="rId12"/>
    <p:sldLayoutId id="2147484787" r:id="rId13"/>
    <p:sldLayoutId id="2147484788" r:id="rId14"/>
    <p:sldLayoutId id="2147484789" r:id="rId15"/>
    <p:sldLayoutId id="2147484790" r:id="rId16"/>
    <p:sldLayoutId id="2147484791" r:id="rId17"/>
    <p:sldLayoutId id="2147484792" r:id="rId18"/>
    <p:sldLayoutId id="2147484793" r:id="rId19"/>
    <p:sldLayoutId id="2147484794" r:id="rId20"/>
    <p:sldLayoutId id="2147484795" r:id="rId21"/>
    <p:sldLayoutId id="2147484796" r:id="rId22"/>
    <p:sldLayoutId id="2147484797" r:id="rId23"/>
    <p:sldLayoutId id="2147484798" r:id="rId24"/>
    <p:sldLayoutId id="2147484799" r:id="rId25"/>
    <p:sldLayoutId id="2147484800" r:id="rId26"/>
    <p:sldLayoutId id="2147484801" r:id="rId27"/>
  </p:sldLayoutIdLst>
  <p:hf hdr="0"/>
  <p:txStyles>
    <p:titleStyle>
      <a:lvl1pPr algn="ctr" defTabSz="932585" rtl="0" eaLnBrk="1" latinLnBrk="0" hangingPunct="1"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9720" indent="-349720" algn="l" defTabSz="932585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1pPr>
      <a:lvl2pPr marL="757725" indent="-291432" algn="l" defTabSz="932585" rtl="0" eaLnBrk="1" latinLnBrk="0" hangingPunct="1">
        <a:spcBef>
          <a:spcPct val="20000"/>
        </a:spcBef>
        <a:buFont typeface="Arial" pitchFamily="34" charset="0"/>
        <a:buChar char="–"/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165731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632024" indent="-233146" algn="l" defTabSz="932585" rtl="0" eaLnBrk="1" latinLnBrk="0" hangingPunct="1">
        <a:spcBef>
          <a:spcPct val="20000"/>
        </a:spcBef>
        <a:buFont typeface="Arial" pitchFamily="34" charset="0"/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16" indent="-233146" algn="l" defTabSz="932585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609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2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4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86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6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4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FF9362-3AFF-4B13-BF7C-DA32D4D1E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de-DE" dirty="0"/>
          </a:p>
        </p:txBody>
      </p:sp>
      <p:sp>
        <p:nvSpPr>
          <p:cNvPr id="95" name="Titel 94">
            <a:extLst>
              <a:ext uri="{FF2B5EF4-FFF2-40B4-BE49-F238E27FC236}">
                <a16:creationId xmlns:a16="http://schemas.microsoft.com/office/drawing/2014/main" id="{CEE9C838-C274-4C6F-9338-92B5B184F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168" y="3914821"/>
            <a:ext cx="12347279" cy="2215559"/>
          </a:xfrm>
        </p:spPr>
        <p:txBody>
          <a:bodyPr>
            <a:normAutofit/>
          </a:bodyPr>
          <a:lstStyle/>
          <a:p>
            <a:r>
              <a:rPr lang="de-DE" sz="4896" dirty="0">
                <a:solidFill>
                  <a:schemeClr val="tx2"/>
                </a:solidFill>
              </a:rPr>
              <a:t>MS Teams – Bereitstellen und Verwalten </a:t>
            </a:r>
            <a:br>
              <a:rPr lang="de-DE" sz="4896" dirty="0">
                <a:solidFill>
                  <a:schemeClr val="tx2"/>
                </a:solidFill>
              </a:rPr>
            </a:br>
            <a:r>
              <a:rPr lang="de-DE" sz="4896" dirty="0">
                <a:solidFill>
                  <a:schemeClr val="tx2"/>
                </a:solidFill>
              </a:rPr>
              <a:t>von Teams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B67AB-1BC7-47B2-850B-35F54C77A95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5596" y="6062339"/>
            <a:ext cx="3541950" cy="300214"/>
          </a:xfrm>
        </p:spPr>
        <p:txBody>
          <a:bodyPr/>
          <a:lstStyle/>
          <a:p>
            <a:pPr marL="0" marR="0" lvl="0" indent="0" algn="l" defTabSz="932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7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Remigiusz Suszkiewicz (B.A.)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54ACF2-BC90-47A0-9CF7-4B06BB1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8E9E3-D075-454D-85C1-CCDEE54735CE}" type="slidenum">
              <a:rPr kumimoji="0" lang="de-DE" sz="1224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24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17" y="6362555"/>
            <a:ext cx="1266983" cy="4660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DF224B7-97F5-450F-A1FC-1E3356F75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031" y="6362554"/>
            <a:ext cx="1282154" cy="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24CB-FD43-4562-83E6-1A573835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32" y="341191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/>
              <a:t>Verwalten</a:t>
            </a:r>
            <a:r>
              <a:rPr lang="en-GB" dirty="0"/>
              <a:t> von Teams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74DB8-3C8D-42B2-9EFD-30CC7BD8AD09}"/>
              </a:ext>
            </a:extLst>
          </p:cNvPr>
          <p:cNvSpPr txBox="1"/>
          <p:nvPr/>
        </p:nvSpPr>
        <p:spPr>
          <a:xfrm>
            <a:off x="597946" y="1435100"/>
            <a:ext cx="1873213" cy="1182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37160" tIns="91440" rIns="137160" bIns="9144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Übersichts</a:t>
            </a:r>
            <a:r>
              <a:rPr lang="en-US" sz="2000" dirty="0"/>
              <a:t>-raster </a:t>
            </a:r>
            <a:r>
              <a:rPr lang="en-US" sz="2000" dirty="0" err="1"/>
              <a:t>für</a:t>
            </a:r>
            <a:r>
              <a:rPr lang="en-US" sz="2000" dirty="0"/>
              <a:t> Teams
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3D0B30-1DD7-4009-AC1D-F7947F5565EA}"/>
              </a:ext>
            </a:extLst>
          </p:cNvPr>
          <p:cNvSpPr txBox="1"/>
          <p:nvPr/>
        </p:nvSpPr>
        <p:spPr>
          <a:xfrm>
            <a:off x="2620160" y="1435100"/>
            <a:ext cx="1873213" cy="1182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37160" tIns="91440" rIns="137160" bIns="9144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/>
              <a:t>Operationen
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8AFF8B-D9A0-4F9B-AF40-C1B2B319A23E}"/>
              </a:ext>
            </a:extLst>
          </p:cNvPr>
          <p:cNvSpPr txBox="1"/>
          <p:nvPr/>
        </p:nvSpPr>
        <p:spPr>
          <a:xfrm>
            <a:off x="4642374" y="1436626"/>
            <a:ext cx="1873213" cy="1182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37160" tIns="91440" rIns="137160" bIns="9144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/>
              <a:t>Teamprofil
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08579-FAEB-4244-AEEC-52ED07F15F82}"/>
              </a:ext>
            </a:extLst>
          </p:cNvPr>
          <p:cNvSpPr txBox="1">
            <a:spLocks/>
          </p:cNvSpPr>
          <p:nvPr/>
        </p:nvSpPr>
        <p:spPr>
          <a:xfrm>
            <a:off x="6664588" y="1435100"/>
            <a:ext cx="1873213" cy="11824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37160" tIns="91440" rIns="137160" bIns="9144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/>
              <a:t>Änderungen an Teams vornehmen
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75924-0D60-456F-AE20-4558264555BA}"/>
              </a:ext>
            </a:extLst>
          </p:cNvPr>
          <p:cNvSpPr txBox="1">
            <a:spLocks/>
          </p:cNvSpPr>
          <p:nvPr/>
        </p:nvSpPr>
        <p:spPr>
          <a:xfrm>
            <a:off x="8689253" y="1435100"/>
            <a:ext cx="3170238" cy="1192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37160" tIns="91440" rIns="137160" bIns="9144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000"/>
              <a:t>Verwenden des Microsoft Teams PowerShell-Moduls zum Verwalten von Teams 
</a:t>
            </a:r>
            <a:endParaRPr lang="en-US" sz="2000" dirty="0"/>
          </a:p>
        </p:txBody>
      </p:sp>
      <p:pic>
        <p:nvPicPr>
          <p:cNvPr id="4" name="Grafik 1" descr="Screenshot showing Manage teams pane in Teams admin center">
            <a:extLst>
              <a:ext uri="{FF2B5EF4-FFF2-40B4-BE49-F238E27FC236}">
                <a16:creationId xmlns:a16="http://schemas.microsoft.com/office/drawing/2014/main" id="{A754B21C-DB12-4900-8D5B-76FA8C74D45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8" t="-2467" r="-1012" b="-2467"/>
          <a:stretch/>
        </p:blipFill>
        <p:spPr bwMode="auto">
          <a:xfrm>
            <a:off x="581891" y="2812474"/>
            <a:ext cx="11277600" cy="325606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4530385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A38-4364-4CEC-A83E-1347D607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3" y="325869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öffentlicher und privater Kanäle</a:t>
            </a:r>
            <a:endParaRPr lang="en-US" dirty="0"/>
          </a:p>
        </p:txBody>
      </p:sp>
      <p:pic>
        <p:nvPicPr>
          <p:cNvPr id="53" name="Picture 52" descr="Icon of a shield with exclamation mark in the middle">
            <a:extLst>
              <a:ext uri="{FF2B5EF4-FFF2-40B4-BE49-F238E27FC236}">
                <a16:creationId xmlns:a16="http://schemas.microsoft.com/office/drawing/2014/main" id="{BDF549A6-2777-4277-8805-5DFDD2A2619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1182245"/>
            <a:ext cx="822960" cy="82296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C0874F8-5BFC-4891-97C1-6B0B1F780B93}"/>
              </a:ext>
            </a:extLst>
          </p:cNvPr>
          <p:cNvSpPr txBox="1"/>
          <p:nvPr/>
        </p:nvSpPr>
        <p:spPr>
          <a:xfrm>
            <a:off x="1599073" y="1439837"/>
            <a:ext cx="6737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Öffentliche</a:t>
            </a:r>
            <a:r>
              <a:rPr lang="en-US" sz="2000" dirty="0"/>
              <a:t> vs. private </a:t>
            </a:r>
            <a:r>
              <a:rPr lang="en-US" sz="2000" dirty="0" err="1"/>
              <a:t>Kanäle</a:t>
            </a:r>
            <a:endParaRPr lang="en-US" sz="2000" dirty="0">
              <a:latin typeface="+mn-lt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E3E14BE-B4F2-4E47-83CF-F0EB2BE3C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9072" y="2048497"/>
            <a:ext cx="102579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a wrench">
            <a:extLst>
              <a:ext uri="{FF2B5EF4-FFF2-40B4-BE49-F238E27FC236}">
                <a16:creationId xmlns:a16="http://schemas.microsoft.com/office/drawing/2014/main" id="{A1D1083E-0E87-4F60-8F60-41E7B8EB584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2091636"/>
            <a:ext cx="822960" cy="82296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7BBB9D52-7E91-407C-89D0-86696F15B53D}"/>
              </a:ext>
            </a:extLst>
          </p:cNvPr>
          <p:cNvSpPr txBox="1"/>
          <p:nvPr/>
        </p:nvSpPr>
        <p:spPr>
          <a:xfrm>
            <a:off x="1599073" y="2349380"/>
            <a:ext cx="6737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000" dirty="0"/>
              <a:t>Verwalten von Kanälen im Teams Admin Center</a:t>
            </a:r>
            <a:endParaRPr lang="en-US" sz="2000" dirty="0">
              <a:latin typeface="+mn-lt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93151FE-9739-44CC-AC47-7083E009D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9072" y="2958040"/>
            <a:ext cx="102579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Icon of a square branched into three connect squares">
            <a:extLst>
              <a:ext uri="{FF2B5EF4-FFF2-40B4-BE49-F238E27FC236}">
                <a16:creationId xmlns:a16="http://schemas.microsoft.com/office/drawing/2014/main" id="{B448713D-71AF-4663-9E22-A3BBACF769F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" y="3001027"/>
            <a:ext cx="822960" cy="82296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3BE1BE1-C68C-4429-BE63-AA7C8668449B}"/>
              </a:ext>
            </a:extLst>
          </p:cNvPr>
          <p:cNvSpPr txBox="1"/>
          <p:nvPr/>
        </p:nvSpPr>
        <p:spPr>
          <a:xfrm>
            <a:off x="1599073" y="3258923"/>
            <a:ext cx="6737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000" dirty="0"/>
              <a:t>Verwenden von PowerShell zum Verwalten von Kanälen</a:t>
            </a:r>
            <a:endParaRPr lang="en-US" sz="2000" dirty="0">
              <a:latin typeface="+mn-lt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26C6399-DA00-4860-B42B-F483076FA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9072" y="3867583"/>
            <a:ext cx="102579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Icon of two keys attached to a common ring">
            <a:extLst>
              <a:ext uri="{FF2B5EF4-FFF2-40B4-BE49-F238E27FC236}">
                <a16:creationId xmlns:a16="http://schemas.microsoft.com/office/drawing/2014/main" id="{388861C3-CF7C-4B2A-8D03-15D75E722F0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" y="3910418"/>
            <a:ext cx="822960" cy="82296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234FF8F-DF13-4637-AA3F-9A7DA340B1E1}"/>
              </a:ext>
            </a:extLst>
          </p:cNvPr>
          <p:cNvSpPr txBox="1"/>
          <p:nvPr/>
        </p:nvSpPr>
        <p:spPr>
          <a:xfrm>
            <a:off x="1599073" y="4168466"/>
            <a:ext cx="6737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Berechtigungen</a:t>
            </a:r>
            <a:r>
              <a:rPr lang="en-US" sz="2000" dirty="0"/>
              <a:t> </a:t>
            </a:r>
            <a:r>
              <a:rPr lang="en-US" sz="2000" dirty="0" err="1"/>
              <a:t>für</a:t>
            </a:r>
            <a:r>
              <a:rPr lang="en-US" sz="2000" dirty="0"/>
              <a:t> private </a:t>
            </a:r>
            <a:r>
              <a:rPr lang="en-US" sz="2000" dirty="0" err="1"/>
              <a:t>Kanäle</a:t>
            </a:r>
            <a:endParaRPr lang="en-US" sz="2000" dirty="0">
              <a:latin typeface="+mn-lt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D8E1ACE-B821-4210-B27C-DF315FE60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9072" y="4777126"/>
            <a:ext cx="102579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Icon of a key">
            <a:extLst>
              <a:ext uri="{FF2B5EF4-FFF2-40B4-BE49-F238E27FC236}">
                <a16:creationId xmlns:a16="http://schemas.microsoft.com/office/drawing/2014/main" id="{C0BE1127-BD6A-400F-BA7B-2567FAEE2A42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" y="4819809"/>
            <a:ext cx="822960" cy="82296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F549B7F-D5F8-42D3-92FE-EF478529F0D5}"/>
              </a:ext>
            </a:extLst>
          </p:cNvPr>
          <p:cNvSpPr txBox="1"/>
          <p:nvPr/>
        </p:nvSpPr>
        <p:spPr>
          <a:xfrm>
            <a:off x="1599073" y="5078009"/>
            <a:ext cx="6737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000" dirty="0"/>
              <a:t>Überlegungen rund um Private Kanäle</a:t>
            </a:r>
            <a:endParaRPr lang="en-US" sz="2000" dirty="0">
              <a:latin typeface="+mn-lt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419A83E-105E-45E5-8DCA-17974DBE9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99072" y="5686669"/>
            <a:ext cx="102579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 of cloud with upward pointing arrow">
            <a:extLst>
              <a:ext uri="{FF2B5EF4-FFF2-40B4-BE49-F238E27FC236}">
                <a16:creationId xmlns:a16="http://schemas.microsoft.com/office/drawing/2014/main" id="{88AB9E8C-33C1-4559-BA33-A6AB93C32F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" y="5729201"/>
            <a:ext cx="824484" cy="82448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BD75B7F-3340-4471-A02B-7870777FD30C}"/>
              </a:ext>
            </a:extLst>
          </p:cNvPr>
          <p:cNvSpPr txBox="1"/>
          <p:nvPr/>
        </p:nvSpPr>
        <p:spPr>
          <a:xfrm>
            <a:off x="1599073" y="5987555"/>
            <a:ext cx="67373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Wiederherstellen</a:t>
            </a:r>
            <a:r>
              <a:rPr lang="en-US" sz="2000" dirty="0"/>
              <a:t> </a:t>
            </a:r>
            <a:r>
              <a:rPr lang="en-US" sz="2000" dirty="0" err="1"/>
              <a:t>eines</a:t>
            </a:r>
            <a:r>
              <a:rPr lang="en-US" sz="2000" dirty="0"/>
              <a:t> </a:t>
            </a:r>
            <a:r>
              <a:rPr lang="en-US" sz="2000" dirty="0" err="1"/>
              <a:t>gelöschten</a:t>
            </a:r>
            <a:r>
              <a:rPr lang="en-US" sz="2000" dirty="0"/>
              <a:t> </a:t>
            </a:r>
            <a:r>
              <a:rPr lang="en-US" sz="2000" dirty="0" err="1"/>
              <a:t>Kanals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043753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468-AF59-4480-A524-1EFBFDDE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31" y="361973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Datenschutzstufen für ein Team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D1853-84E2-4752-B4FF-4BABE331DC88}"/>
              </a:ext>
            </a:extLst>
          </p:cNvPr>
          <p:cNvSpPr txBox="1"/>
          <p:nvPr/>
        </p:nvSpPr>
        <p:spPr>
          <a:xfrm>
            <a:off x="579120" y="1426463"/>
            <a:ext cx="8469630" cy="21913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GB" sz="2200" dirty="0" err="1">
                <a:latin typeface="+mj-lt"/>
              </a:rPr>
              <a:t>Drei</a:t>
            </a:r>
            <a:r>
              <a:rPr lang="en-GB" sz="2200" dirty="0">
                <a:latin typeface="+mj-lt"/>
              </a:rPr>
              <a:t> </a:t>
            </a:r>
            <a:r>
              <a:rPr lang="en-GB" sz="2200" dirty="0" err="1">
                <a:latin typeface="+mj-lt"/>
              </a:rPr>
              <a:t>Arten</a:t>
            </a:r>
            <a:r>
              <a:rPr lang="en-GB" sz="2200" dirty="0">
                <a:latin typeface="+mj-lt"/>
              </a:rPr>
              <a:t> von </a:t>
            </a:r>
            <a:r>
              <a:rPr lang="en-GB" sz="2200" dirty="0" err="1">
                <a:latin typeface="+mj-lt"/>
              </a:rPr>
              <a:t>Datenschutzstufen</a:t>
            </a:r>
            <a:r>
              <a:rPr lang="en-GB" sz="2200" dirty="0">
                <a:latin typeface="+mj-lt"/>
              </a:rPr>
              <a:t>:
</a:t>
            </a:r>
            <a:r>
              <a:rPr lang="en-US" sz="2000" dirty="0">
                <a:latin typeface="+mj-lt"/>
              </a:rPr>
              <a:t>P</a:t>
            </a:r>
            <a:r>
              <a:rPr lang="en-US" sz="2000" dirty="0"/>
              <a:t>rivat
</a:t>
            </a:r>
            <a:r>
              <a:rPr lang="en-US" sz="2000" dirty="0" err="1"/>
              <a:t>Öffentlich</a:t>
            </a:r>
            <a:r>
              <a:rPr lang="en-US" sz="2000" dirty="0"/>
              <a:t>
</a:t>
            </a:r>
            <a:r>
              <a:rPr lang="en-US" sz="2000" dirty="0" err="1"/>
              <a:t>Organisationsweit</a:t>
            </a:r>
            <a:r>
              <a:rPr lang="en-US" sz="2000" dirty="0"/>
              <a:t>
</a:t>
            </a:r>
            <a:endParaRPr lang="en-US" sz="2000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819A7-F705-4067-88C7-093FFA76F194}"/>
              </a:ext>
            </a:extLst>
          </p:cNvPr>
          <p:cNvSpPr/>
          <p:nvPr/>
        </p:nvSpPr>
        <p:spPr>
          <a:xfrm>
            <a:off x="579120" y="3790263"/>
            <a:ext cx="8469630" cy="71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080" tIns="212080" rIns="212080" bIns="212080" numCol="1" spcCol="1270" anchor="ctr" anchorCtr="0">
            <a:noAutofit/>
          </a:bodyPr>
          <a:lstStyle/>
          <a:p>
            <a:pPr indent="0">
              <a:lnSpc>
                <a:spcPct val="90000"/>
              </a:lnSpc>
              <a:spcBef>
                <a:spcPts val="1800"/>
              </a:spcBef>
              <a:spcAft>
                <a:spcPts val="200"/>
              </a:spcAft>
              <a:buNone/>
            </a:pPr>
            <a:r>
              <a:rPr lang="en-US" sz="2200" dirty="0" err="1">
                <a:solidFill>
                  <a:srgbClr val="1A1A1A"/>
                </a:solidFill>
                <a:latin typeface="Segoe UI Semibold"/>
              </a:rPr>
              <a:t>Datenschutzebene</a:t>
            </a:r>
            <a:r>
              <a:rPr lang="en-US" sz="2200" dirty="0">
                <a:solidFill>
                  <a:srgbClr val="1A1A1A"/>
                </a:solidFill>
                <a:latin typeface="Segoe UI Semibold"/>
              </a:rPr>
              <a:t> </a:t>
            </a:r>
            <a:r>
              <a:rPr lang="en-US" sz="2200" dirty="0" err="1">
                <a:solidFill>
                  <a:srgbClr val="1A1A1A"/>
                </a:solidFill>
                <a:latin typeface="Segoe UI Semibold"/>
              </a:rPr>
              <a:t>ändern</a:t>
            </a:r>
            <a:endParaRPr lang="en-IN" sz="2200" dirty="0">
              <a:solidFill>
                <a:srgbClr val="1A1A1A"/>
              </a:solidFill>
              <a:latin typeface="Segoe UI Semibol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56FB1E-3932-444F-B035-F597B45E045A}"/>
              </a:ext>
            </a:extLst>
          </p:cNvPr>
          <p:cNvSpPr/>
          <p:nvPr/>
        </p:nvSpPr>
        <p:spPr>
          <a:xfrm>
            <a:off x="579120" y="4673233"/>
            <a:ext cx="8469630" cy="71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080" tIns="212080" rIns="212080" bIns="212080" numCol="1" spcCol="1270" anchor="ctr" anchorCtr="0">
            <a:noAutofit/>
          </a:bodyPr>
          <a:lstStyle/>
          <a:p>
            <a:pPr indent="0">
              <a:lnSpc>
                <a:spcPct val="90000"/>
              </a:lnSpc>
              <a:spcBef>
                <a:spcPts val="1800"/>
              </a:spcBef>
              <a:spcAft>
                <a:spcPts val="200"/>
              </a:spcAft>
              <a:buNone/>
            </a:pPr>
            <a:r>
              <a:rPr lang="en-US" sz="2200" dirty="0" err="1">
                <a:solidFill>
                  <a:srgbClr val="1A1A1A"/>
                </a:solidFill>
                <a:latin typeface="Segoe UI Semibold"/>
              </a:rPr>
              <a:t>Verwalten</a:t>
            </a:r>
            <a:r>
              <a:rPr lang="en-US" sz="2200" dirty="0">
                <a:solidFill>
                  <a:srgbClr val="1A1A1A"/>
                </a:solidFill>
                <a:latin typeface="Segoe UI Semibold"/>
              </a:rPr>
              <a:t> der </a:t>
            </a:r>
            <a:r>
              <a:rPr lang="en-US" sz="2200" dirty="0" err="1">
                <a:solidFill>
                  <a:srgbClr val="1A1A1A"/>
                </a:solidFill>
                <a:latin typeface="Segoe UI Semibold"/>
              </a:rPr>
              <a:t>privaten</a:t>
            </a:r>
            <a:r>
              <a:rPr lang="en-US" sz="2200" dirty="0">
                <a:solidFill>
                  <a:srgbClr val="1A1A1A"/>
                </a:solidFill>
                <a:latin typeface="Segoe UI Semibold"/>
              </a:rPr>
              <a:t> </a:t>
            </a:r>
            <a:r>
              <a:rPr lang="en-US" sz="2200" dirty="0" err="1">
                <a:solidFill>
                  <a:srgbClr val="1A1A1A"/>
                </a:solidFill>
                <a:latin typeface="Segoe UI Semibold"/>
              </a:rPr>
              <a:t>Teamermittlung</a:t>
            </a:r>
            <a:endParaRPr lang="en-IN" sz="2200" dirty="0">
              <a:solidFill>
                <a:srgbClr val="1A1A1A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500F14-F110-4DDC-898B-F31441C520E6}"/>
              </a:ext>
            </a:extLst>
          </p:cNvPr>
          <p:cNvSpPr/>
          <p:nvPr/>
        </p:nvSpPr>
        <p:spPr>
          <a:xfrm>
            <a:off x="579120" y="5556203"/>
            <a:ext cx="8469630" cy="71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2080" tIns="212080" rIns="212080" bIns="212080" numCol="1" spcCol="1270" anchor="ctr" anchorCtr="0">
            <a:noAutofit/>
          </a:bodyPr>
          <a:lstStyle/>
          <a:p>
            <a:pPr indent="0">
              <a:lnSpc>
                <a:spcPct val="90000"/>
              </a:lnSpc>
              <a:spcBef>
                <a:spcPts val="1800"/>
              </a:spcBef>
              <a:spcAft>
                <a:spcPts val="200"/>
              </a:spcAft>
              <a:buNone/>
            </a:pPr>
            <a:r>
              <a:rPr lang="de-DE" sz="2200" dirty="0">
                <a:solidFill>
                  <a:srgbClr val="1A1A1A"/>
                </a:solidFill>
                <a:latin typeface="Segoe UI Semibold"/>
              </a:rPr>
              <a:t>Verwalten, ob Benutzer private Teams entdecken können</a:t>
            </a:r>
            <a:endParaRPr lang="en-IN" sz="2200" dirty="0">
              <a:solidFill>
                <a:srgbClr val="1A1A1A"/>
              </a:solidFill>
              <a:latin typeface="Segoe UI Semibold"/>
            </a:endParaRPr>
          </a:p>
        </p:txBody>
      </p:sp>
      <p:pic>
        <p:nvPicPr>
          <p:cNvPr id="3" name="Grafik 7" descr="Screenshot showing Edit team dialog box from Teams client">
            <a:extLst>
              <a:ext uri="{FF2B5EF4-FFF2-40B4-BE49-F238E27FC236}">
                <a16:creationId xmlns:a16="http://schemas.microsoft.com/office/drawing/2014/main" id="{7FF69DA6-1A8F-4273-B032-18221EA7B3B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9" t="-3295" r="-5539" b="-3295"/>
          <a:stretch/>
        </p:blipFill>
        <p:spPr>
          <a:xfrm>
            <a:off x="9225227" y="1424941"/>
            <a:ext cx="2623874" cy="485012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795794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2B468-AF59-4480-A524-1EFBFDDE6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41" y="341191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Archivieren, Wiederherstellen und Löschen eines Teams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22A84-5826-44DD-A9B0-F6FF923A1340}"/>
              </a:ext>
            </a:extLst>
          </p:cNvPr>
          <p:cNvSpPr txBox="1"/>
          <p:nvPr/>
        </p:nvSpPr>
        <p:spPr>
          <a:xfrm>
            <a:off x="579439" y="1428750"/>
            <a:ext cx="3421092" cy="821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000" dirty="0"/>
              <a:t>Archivieren eines Teams im Teams Admin Center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C07A31-A633-45D0-84D2-14219DD57B1D}"/>
              </a:ext>
            </a:extLst>
          </p:cNvPr>
          <p:cNvSpPr txBox="1">
            <a:spLocks/>
          </p:cNvSpPr>
          <p:nvPr/>
        </p:nvSpPr>
        <p:spPr>
          <a:xfrm>
            <a:off x="4158274" y="1428750"/>
            <a:ext cx="3880199" cy="821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000" dirty="0"/>
              <a:t>Archivieren eines Teams im Teams-Client</a:t>
            </a:r>
            <a:endParaRPr lang="en-US" sz="20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87F6FC-119B-4081-B585-63514C2CD8A0}"/>
              </a:ext>
            </a:extLst>
          </p:cNvPr>
          <p:cNvSpPr txBox="1"/>
          <p:nvPr/>
        </p:nvSpPr>
        <p:spPr>
          <a:xfrm>
            <a:off x="8196215" y="1428750"/>
            <a:ext cx="3652884" cy="8211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Wiederherstellen</a:t>
            </a:r>
            <a:r>
              <a:rPr lang="en-US" sz="2000" dirty="0"/>
              <a:t> </a:t>
            </a:r>
            <a:r>
              <a:rPr lang="en-US" sz="2000" dirty="0" err="1"/>
              <a:t>eines</a:t>
            </a:r>
            <a:r>
              <a:rPr lang="en-US" sz="2000" dirty="0"/>
              <a:t> </a:t>
            </a:r>
            <a:r>
              <a:rPr lang="en-US" sz="2000" dirty="0" err="1"/>
              <a:t>archivierten</a:t>
            </a:r>
            <a:r>
              <a:rPr lang="en-US" sz="2000" dirty="0"/>
              <a:t> Teams</a:t>
            </a:r>
            <a:endParaRPr lang="en-US" sz="20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2300F-E032-4011-8264-CDDEF2809B64}"/>
              </a:ext>
            </a:extLst>
          </p:cNvPr>
          <p:cNvSpPr txBox="1"/>
          <p:nvPr/>
        </p:nvSpPr>
        <p:spPr>
          <a:xfrm>
            <a:off x="579439" y="2397525"/>
            <a:ext cx="3421092" cy="871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Löschen</a:t>
            </a:r>
            <a:r>
              <a:rPr lang="en-US" sz="2000" dirty="0"/>
              <a:t> </a:t>
            </a:r>
            <a:r>
              <a:rPr lang="en-US" sz="2000" dirty="0" err="1"/>
              <a:t>eines</a:t>
            </a:r>
            <a:r>
              <a:rPr lang="en-US" sz="2000" dirty="0"/>
              <a:t> Teams</a:t>
            </a:r>
            <a:endParaRPr lang="en-US" sz="2000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5D6431-4AAD-4BE5-B42A-2A22A9863BAA}"/>
              </a:ext>
            </a:extLst>
          </p:cNvPr>
          <p:cNvSpPr txBox="1">
            <a:spLocks/>
          </p:cNvSpPr>
          <p:nvPr/>
        </p:nvSpPr>
        <p:spPr>
          <a:xfrm>
            <a:off x="4158274" y="2397525"/>
            <a:ext cx="3880199" cy="871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Wiederherstellen</a:t>
            </a:r>
            <a:r>
              <a:rPr lang="en-US" sz="2000" dirty="0"/>
              <a:t> </a:t>
            </a:r>
            <a:r>
              <a:rPr lang="en-US" sz="2000" dirty="0" err="1"/>
              <a:t>eines</a:t>
            </a:r>
            <a:r>
              <a:rPr lang="en-US" sz="2000" dirty="0"/>
              <a:t> </a:t>
            </a:r>
            <a:r>
              <a:rPr lang="en-US" sz="2000" dirty="0" err="1"/>
              <a:t>gelöschten</a:t>
            </a:r>
            <a:r>
              <a:rPr lang="en-US" sz="2000" dirty="0"/>
              <a:t> Teams</a:t>
            </a:r>
            <a:endParaRPr lang="en-US" sz="2000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488E1D-3D76-470D-BB3D-403B07D7B8BD}"/>
              </a:ext>
            </a:extLst>
          </p:cNvPr>
          <p:cNvSpPr txBox="1"/>
          <p:nvPr/>
        </p:nvSpPr>
        <p:spPr>
          <a:xfrm>
            <a:off x="8196215" y="2397525"/>
            <a:ext cx="3652884" cy="871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ctr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/>
              <a:t>Löschen</a:t>
            </a:r>
            <a:r>
              <a:rPr lang="en-US" sz="2000" dirty="0"/>
              <a:t> </a:t>
            </a:r>
            <a:r>
              <a:rPr lang="en-US" sz="2000" dirty="0" err="1"/>
              <a:t>eines</a:t>
            </a:r>
            <a:r>
              <a:rPr lang="en-US" sz="2000" dirty="0"/>
              <a:t> Teams</a:t>
            </a:r>
            <a:endParaRPr lang="en-US" sz="2000" dirty="0">
              <a:latin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4B4B8F-30AB-489E-9398-3DB3A1288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8" y="3432563"/>
            <a:ext cx="11269661" cy="283647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fik 6" descr="Screenshot of Teams admin center manage teams pane, that shows the Archive team option">
            <a:extLst>
              <a:ext uri="{FF2B5EF4-FFF2-40B4-BE49-F238E27FC236}">
                <a16:creationId xmlns:a16="http://schemas.microsoft.com/office/drawing/2014/main" id="{7AA200E2-C19E-4450-AC77-B1EE99DD17F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" y="3552621"/>
            <a:ext cx="6177540" cy="2596358"/>
          </a:xfrm>
          <a:prstGeom prst="rect">
            <a:avLst/>
          </a:prstGeom>
        </p:spPr>
      </p:pic>
      <p:pic>
        <p:nvPicPr>
          <p:cNvPr id="8" name="Grafik 1" descr="Screenshot of Archive dialog box for a team">
            <a:extLst>
              <a:ext uri="{FF2B5EF4-FFF2-40B4-BE49-F238E27FC236}">
                <a16:creationId xmlns:a16="http://schemas.microsoft.com/office/drawing/2014/main" id="{293F3D33-C2B6-4BB3-980A-EC729FA9CC4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9171" y="3552622"/>
            <a:ext cx="4675229" cy="25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77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A38-4364-4CEC-A83E-1347D607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89" y="337325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Richtlinienpaketen</a:t>
            </a:r>
            <a:r>
              <a:rPr lang="en-US" dirty="0"/>
              <a:t> (1/2)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A9CC79-A3A5-4553-AC3E-2E0EB7B60390}"/>
              </a:ext>
            </a:extLst>
          </p:cNvPr>
          <p:cNvSpPr txBox="1"/>
          <p:nvPr/>
        </p:nvSpPr>
        <p:spPr>
          <a:xfrm>
            <a:off x="603504" y="1078992"/>
            <a:ext cx="11237913" cy="101566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de-DE" sz="2200" dirty="0">
                <a:latin typeface="+mj-lt"/>
              </a:rPr>
              <a:t>Wenn Sie Benutzern ein Richtlinienpaket zuweisen, werden die Richtlinien im Paket erstellt, und Sie können dann die Einstellungen der Richtlinien im Paket an die Anforderungen Ihrer Organisation anpassen.</a:t>
            </a:r>
            <a:endParaRPr lang="en-US" sz="22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82C48-63D8-4994-A3EB-0E8E60DC2BD2}"/>
              </a:ext>
            </a:extLst>
          </p:cNvPr>
          <p:cNvSpPr/>
          <p:nvPr/>
        </p:nvSpPr>
        <p:spPr>
          <a:xfrm>
            <a:off x="581025" y="2426767"/>
            <a:ext cx="4409516" cy="71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237" tIns="213237" rIns="213237" bIns="213237" numCol="1" spcCol="1270" anchor="ctr" anchorCtr="0">
            <a:noAutofit/>
          </a:bodyPr>
          <a:lstStyle/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Richtlinienpakete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anzeigen</a:t>
            </a:r>
            <a:endParaRPr lang="en-IN" sz="2000" dirty="0">
              <a:solidFill>
                <a:schemeClr val="tx1"/>
              </a:solidFill>
              <a:latin typeface="+mj-lt"/>
              <a:cs typeface="Segoe UI Semilight" panose="020B0402040204020203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92E2FDC-4E24-4DE6-9A9B-54A0A49F7220}"/>
              </a:ext>
            </a:extLst>
          </p:cNvPr>
          <p:cNvSpPr txBox="1">
            <a:spLocks/>
          </p:cNvSpPr>
          <p:nvPr/>
        </p:nvSpPr>
        <p:spPr>
          <a:xfrm>
            <a:off x="581025" y="3256446"/>
            <a:ext cx="4409516" cy="16034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182880" tIns="137160" rIns="182880" bIns="137160" rtlCol="0" anchor="t">
            <a:no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spcAft>
                <a:spcPts val="200"/>
              </a:spcAft>
              <a:buNone/>
            </a:pPr>
            <a:r>
              <a:rPr lang="de-DE" sz="2000">
                <a:solidFill>
                  <a:schemeClr val="tx1"/>
                </a:solidFill>
                <a:latin typeface="+mj-lt"/>
              </a:rPr>
              <a:t>Zuweisen von Richtlinienpaketen:
An einen Benutzer
An mehrere Benutzer
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ABAC7C-2D0F-4023-9D0E-11E960ED28A5}"/>
              </a:ext>
            </a:extLst>
          </p:cNvPr>
          <p:cNvSpPr/>
          <p:nvPr/>
        </p:nvSpPr>
        <p:spPr>
          <a:xfrm>
            <a:off x="581025" y="4978960"/>
            <a:ext cx="4409516" cy="71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237" tIns="213237" rIns="213237" bIns="213237" numCol="1" spcCol="1270" anchor="ctr" anchorCtr="0">
            <a:noAutofit/>
          </a:bodyPr>
          <a:lstStyle/>
          <a:p>
            <a:pPr lvl="0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Anpassen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 von </a:t>
            </a:r>
            <a:r>
              <a:rPr lang="en-US" sz="2000" dirty="0" err="1">
                <a:solidFill>
                  <a:schemeClr val="tx1"/>
                </a:solidFill>
                <a:latin typeface="+mj-lt"/>
                <a:cs typeface="Segoe UI Semilight" panose="020B0402040204020203" pitchFamily="34" charset="0"/>
              </a:rPr>
              <a:t>Richtlinienpaketen</a:t>
            </a:r>
            <a:endParaRPr lang="en-IN" sz="2000" dirty="0">
              <a:solidFill>
                <a:schemeClr val="tx1"/>
              </a:solidFill>
              <a:latin typeface="+mj-lt"/>
              <a:cs typeface="Segoe UI Semilight" panose="020B0402040204020203" pitchFamily="34" charset="0"/>
            </a:endParaRPr>
          </a:p>
        </p:txBody>
      </p:sp>
      <p:pic>
        <p:nvPicPr>
          <p:cNvPr id="5" name="Picture 4" descr="Screenshot of Manage policy packages">
            <a:extLst>
              <a:ext uri="{FF2B5EF4-FFF2-40B4-BE49-F238E27FC236}">
                <a16:creationId xmlns:a16="http://schemas.microsoft.com/office/drawing/2014/main" id="{6E669BC3-B94C-4B73-96CB-20BA8D56D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90" t="-3405" r="-1690" b="-3405"/>
          <a:stretch/>
        </p:blipFill>
        <p:spPr>
          <a:xfrm>
            <a:off x="5129491" y="2438401"/>
            <a:ext cx="6719610" cy="3218064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711204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7A38-4364-4CEC-A83E-1347D607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5" y="353354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Richtlinienpaketen</a:t>
            </a:r>
            <a:r>
              <a:rPr lang="en-US" dirty="0"/>
              <a:t> (2/2)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33DB01-267C-487D-9027-68B463517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814679"/>
              </p:ext>
            </p:extLst>
          </p:nvPr>
        </p:nvGraphicFramePr>
        <p:xfrm>
          <a:off x="319596" y="1453198"/>
          <a:ext cx="11887202" cy="49682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27107">
                  <a:extLst>
                    <a:ext uri="{9D8B030D-6E8A-4147-A177-3AD203B41FA5}">
                      <a16:colId xmlns:a16="http://schemas.microsoft.com/office/drawing/2014/main" val="1002846696"/>
                    </a:ext>
                  </a:extLst>
                </a:gridCol>
                <a:gridCol w="1392019">
                  <a:extLst>
                    <a:ext uri="{9D8B030D-6E8A-4147-A177-3AD203B41FA5}">
                      <a16:colId xmlns:a16="http://schemas.microsoft.com/office/drawing/2014/main" val="2015968364"/>
                    </a:ext>
                  </a:extLst>
                </a:gridCol>
                <a:gridCol w="1392019">
                  <a:extLst>
                    <a:ext uri="{9D8B030D-6E8A-4147-A177-3AD203B41FA5}">
                      <a16:colId xmlns:a16="http://schemas.microsoft.com/office/drawing/2014/main" val="2003665346"/>
                    </a:ext>
                  </a:extLst>
                </a:gridCol>
                <a:gridCol w="1392019">
                  <a:extLst>
                    <a:ext uri="{9D8B030D-6E8A-4147-A177-3AD203B41FA5}">
                      <a16:colId xmlns:a16="http://schemas.microsoft.com/office/drawing/2014/main" val="3705378302"/>
                    </a:ext>
                  </a:extLst>
                </a:gridCol>
                <a:gridCol w="1392019">
                  <a:extLst>
                    <a:ext uri="{9D8B030D-6E8A-4147-A177-3AD203B41FA5}">
                      <a16:colId xmlns:a16="http://schemas.microsoft.com/office/drawing/2014/main" val="83559702"/>
                    </a:ext>
                  </a:extLst>
                </a:gridCol>
                <a:gridCol w="1392019">
                  <a:extLst>
                    <a:ext uri="{9D8B030D-6E8A-4147-A177-3AD203B41FA5}">
                      <a16:colId xmlns:a16="http://schemas.microsoft.com/office/drawing/2014/main" val="1654378754"/>
                    </a:ext>
                  </a:extLst>
                </a:gridCol>
              </a:tblGrid>
              <a:tr h="367738">
                <a:tc>
                  <a:txBody>
                    <a:bodyPr/>
                    <a:lstStyle/>
                    <a:p>
                      <a:pPr mar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Package name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Messaging policy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Meeting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policy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App setup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policy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Calling 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policy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Live events policy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07715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Education (Higher education student)   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Education (Primary school student using remote learning)  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Education (Primary school teacher using remote learning)  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Education (Primary school student)  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Education (Secondary school student)   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Education (Teacher) 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87306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Firstline manager 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Firstline worker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1264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Healthcare clinical worker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23906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Healthcare information worker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644823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Healthcare patient room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57899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Public safety officer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1970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Small and medium business user (Business Voice)</a:t>
                      </a:r>
                    </a:p>
                    <a:p>
                      <a:pPr marL="0" indent="0" algn="l" defTabSz="951304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Small and medium business user (without Business Voice)</a:t>
                      </a: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Yes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91440" marB="9144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807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162707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317212"/>
            <a:ext cx="9193594" cy="360099"/>
          </a:xfrm>
        </p:spPr>
        <p:txBody>
          <a:bodyPr/>
          <a:lstStyle/>
          <a:p>
            <a:r>
              <a:rPr lang="de-DE" dirty="0"/>
              <a:t>Lektion 2: Verwalten der Mitgliedschaft</a:t>
            </a:r>
            <a:endParaRPr lang="en-US" dirty="0"/>
          </a:p>
        </p:txBody>
      </p:sp>
      <p:pic>
        <p:nvPicPr>
          <p:cNvPr id="4" name="Picture 3" descr="Icon of a book">
            <a:extLst>
              <a:ext uri="{FF2B5EF4-FFF2-40B4-BE49-F238E27FC236}">
                <a16:creationId xmlns:a16="http://schemas.microsoft.com/office/drawing/2014/main" id="{E914CB17-116A-4CD2-9D55-88FE5D683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756" y="2910348"/>
            <a:ext cx="1173826" cy="11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978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0691" y="347958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bs-Latn-BA" dirty="0"/>
              <a:t>Einführung in den Unterricht 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F27338-89FA-43DA-A088-B85CD4C27F46}"/>
              </a:ext>
            </a:extLst>
          </p:cNvPr>
          <p:cNvSpPr txBox="1"/>
          <p:nvPr/>
        </p:nvSpPr>
        <p:spPr>
          <a:xfrm>
            <a:off x="603504" y="1078992"/>
            <a:ext cx="6305296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de-DE" sz="2200" dirty="0">
                <a:latin typeface="+mj-lt"/>
              </a:rPr>
              <a:t>Nach dieser Lektion können Sie:</a:t>
            </a:r>
            <a:endParaRPr lang="en-US" sz="2200" dirty="0">
              <a:latin typeface="+mj-lt"/>
            </a:endParaRPr>
          </a:p>
        </p:txBody>
      </p:sp>
      <p:pic>
        <p:nvPicPr>
          <p:cNvPr id="32" name="Picture 31" descr="Icon of three people">
            <a:extLst>
              <a:ext uri="{FF2B5EF4-FFF2-40B4-BE49-F238E27FC236}">
                <a16:creationId xmlns:a16="http://schemas.microsoft.com/office/drawing/2014/main" id="{7B982D01-E3B8-432C-AF64-8DD3CAFC71D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4" y="1606920"/>
            <a:ext cx="1050036" cy="10500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6141232-0353-42C0-AF08-A4C9463B9CE6}"/>
              </a:ext>
            </a:extLst>
          </p:cNvPr>
          <p:cNvSpPr txBox="1"/>
          <p:nvPr/>
        </p:nvSpPr>
        <p:spPr>
          <a:xfrm>
            <a:off x="2044700" y="1962661"/>
            <a:ext cx="4725988" cy="338554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2200" dirty="0"/>
              <a:t>Verwalten von Benutzern in einem Team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9F6C44-B249-401A-ADAE-D87FDDE0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41879" y="2893570"/>
            <a:ext cx="472598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Icon of a book">
            <a:extLst>
              <a:ext uri="{FF2B5EF4-FFF2-40B4-BE49-F238E27FC236}">
                <a16:creationId xmlns:a16="http://schemas.microsoft.com/office/drawing/2014/main" id="{E9FCFFDB-9818-429C-8364-724CAE14B6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" y="3130184"/>
            <a:ext cx="1050036" cy="10500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3E3249E-6C0D-4B7E-8F5C-7A2C7C914753}"/>
              </a:ext>
            </a:extLst>
          </p:cNvPr>
          <p:cNvSpPr txBox="1"/>
          <p:nvPr/>
        </p:nvSpPr>
        <p:spPr>
          <a:xfrm>
            <a:off x="2044700" y="3316648"/>
            <a:ext cx="4725988" cy="67710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2200" dirty="0"/>
              <a:t>Dynamische Mitgliedschaft für Teams konfigurieren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5FB94D-B591-4E13-9DF8-9FAFF3ABB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41879" y="4416834"/>
            <a:ext cx="472598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Icon of open lock pad">
            <a:extLst>
              <a:ext uri="{FF2B5EF4-FFF2-40B4-BE49-F238E27FC236}">
                <a16:creationId xmlns:a16="http://schemas.microsoft.com/office/drawing/2014/main" id="{30754F26-4070-4A83-8C25-6363376D6E2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5414" y="4653447"/>
            <a:ext cx="1050036" cy="105003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00C21A8-D299-4082-983F-E9FBF6DE91EB}"/>
              </a:ext>
            </a:extLst>
          </p:cNvPr>
          <p:cNvSpPr txBox="1"/>
          <p:nvPr/>
        </p:nvSpPr>
        <p:spPr>
          <a:xfrm>
            <a:off x="2044700" y="4839911"/>
            <a:ext cx="4725988" cy="67710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2200" dirty="0"/>
              <a:t>Verwalten des Benutzerzugriffs mit Azure AD-Zugriffsbewertungen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51D2-8107-4C79-AA89-7FE8D259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89" y="337325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Benutzern in einem Team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4F6D2A-A789-47C1-AAFA-3A4E9801F10D}"/>
              </a:ext>
            </a:extLst>
          </p:cNvPr>
          <p:cNvSpPr/>
          <p:nvPr/>
        </p:nvSpPr>
        <p:spPr>
          <a:xfrm>
            <a:off x="582327" y="1428749"/>
            <a:ext cx="2167128" cy="904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131" tIns="86131" rIns="86131" bIns="86131" numCol="1" spcCol="1270" anchor="ctr" anchorCtr="0">
            <a:noAutofit/>
          </a:bodyPr>
          <a:lstStyle/>
          <a:p>
            <a:pPr marL="0" lvl="0" indent="0" algn="l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>
                <a:solidFill>
                  <a:schemeClr val="tx1"/>
                </a:solidFill>
              </a:rPr>
              <a:t>T</a:t>
            </a:r>
            <a:r>
              <a:rPr lang="en-US" sz="1600" kern="1200" dirty="0">
                <a:solidFill>
                  <a:schemeClr val="tx1"/>
                </a:solidFill>
              </a:rPr>
              <a:t>wo user roles:</a:t>
            </a:r>
            <a:br>
              <a:rPr lang="en-US" sz="1600" kern="1200" dirty="0">
                <a:solidFill>
                  <a:schemeClr val="tx1"/>
                </a:solidFill>
              </a:rPr>
            </a:br>
            <a:r>
              <a:rPr lang="en-US" sz="1600" kern="1200" dirty="0">
                <a:solidFill>
                  <a:schemeClr val="tx1"/>
                </a:solidFill>
              </a:rPr>
              <a:t>Owner and member</a:t>
            </a:r>
            <a:endParaRPr lang="en-IN" sz="1600" kern="1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4519E0-386B-4C0F-8248-828B8679C73F}"/>
              </a:ext>
            </a:extLst>
          </p:cNvPr>
          <p:cNvSpPr/>
          <p:nvPr/>
        </p:nvSpPr>
        <p:spPr>
          <a:xfrm>
            <a:off x="2857953" y="1428749"/>
            <a:ext cx="2167128" cy="904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131" tIns="86131" rIns="86131" bIns="86131" numCol="1" spcCol="1270" anchor="ctr" anchorCtr="0">
            <a:noAutofit/>
          </a:bodyPr>
          <a:lstStyle/>
          <a:p>
            <a:pPr marL="0" lvl="0" indent="0" algn="l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Managing membership</a:t>
            </a:r>
            <a:endParaRPr lang="en-IN" sz="1600" kern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987680-9D5B-4CD0-8080-AD2D96033A6F}"/>
              </a:ext>
            </a:extLst>
          </p:cNvPr>
          <p:cNvSpPr/>
          <p:nvPr/>
        </p:nvSpPr>
        <p:spPr>
          <a:xfrm>
            <a:off x="5133579" y="1428749"/>
            <a:ext cx="2167128" cy="904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131" tIns="86131" rIns="86131" bIns="86131" numCol="1" spcCol="1270" anchor="ctr" anchorCtr="0">
            <a:noAutofit/>
          </a:bodyPr>
          <a:lstStyle/>
          <a:p>
            <a:pPr marL="0" lvl="0" indent="0" algn="l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tx1"/>
                </a:solidFill>
              </a:rPr>
              <a:t>Manage users in Teams Admin Center</a:t>
            </a:r>
            <a:endParaRPr lang="en-IN" sz="1600" kern="12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829890-FA61-4724-8C9C-FB7457691799}"/>
              </a:ext>
            </a:extLst>
          </p:cNvPr>
          <p:cNvSpPr/>
          <p:nvPr/>
        </p:nvSpPr>
        <p:spPr>
          <a:xfrm>
            <a:off x="7409205" y="1428749"/>
            <a:ext cx="2167128" cy="904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131" tIns="86131" rIns="86131" bIns="86131" numCol="1" spcCol="1270" anchor="ctr" anchorCtr="0">
            <a:noAutofit/>
          </a:bodyPr>
          <a:lstStyle/>
          <a:p>
            <a:pPr marL="0" lvl="0" indent="0" algn="l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>
                <a:solidFill>
                  <a:schemeClr val="tx1"/>
                </a:solidFill>
              </a:rPr>
              <a:t>Manage users in Teams Client</a:t>
            </a:r>
            <a:endParaRPr lang="en-IN" sz="1600" kern="12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05FF1-10C0-4413-8C8B-F9E94804B1C1}"/>
              </a:ext>
            </a:extLst>
          </p:cNvPr>
          <p:cNvSpPr/>
          <p:nvPr/>
        </p:nvSpPr>
        <p:spPr>
          <a:xfrm>
            <a:off x="9684831" y="1428749"/>
            <a:ext cx="2167128" cy="904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131" tIns="86131" rIns="86131" bIns="86131" numCol="1" spcCol="1270" anchor="ctr" anchorCtr="0">
            <a:noAutofit/>
          </a:bodyPr>
          <a:lstStyle/>
          <a:p>
            <a:pPr marL="0" lvl="0" indent="0" algn="l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Manage users with PowerShell</a:t>
            </a:r>
            <a:endParaRPr lang="en-IN" sz="1600" kern="1200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shot of manage team members pane in Teams client">
            <a:extLst>
              <a:ext uri="{FF2B5EF4-FFF2-40B4-BE49-F238E27FC236}">
                <a16:creationId xmlns:a16="http://schemas.microsoft.com/office/drawing/2014/main" id="{DBA287CC-240C-4E89-8247-476CC6E42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576" t="-4486" r="-19576" b="-4486"/>
          <a:stretch/>
        </p:blipFill>
        <p:spPr>
          <a:xfrm>
            <a:off x="585760" y="2493818"/>
            <a:ext cx="11259876" cy="3758952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423453529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51D2-8107-4C79-AA89-7FE8D259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57" y="337325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Konfigurieren</a:t>
            </a:r>
            <a:r>
              <a:rPr lang="en-US" dirty="0"/>
              <a:t> der </a:t>
            </a:r>
            <a:r>
              <a:rPr lang="en-US" dirty="0" err="1"/>
              <a:t>dynamischen</a:t>
            </a:r>
            <a:r>
              <a:rPr lang="en-US" dirty="0"/>
              <a:t> </a:t>
            </a:r>
            <a:r>
              <a:rPr lang="en-US" dirty="0" err="1"/>
              <a:t>Mitgliedschaft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A20EC-77F5-4E26-9991-49C4F4476F15}"/>
              </a:ext>
            </a:extLst>
          </p:cNvPr>
          <p:cNvSpPr txBox="1">
            <a:spLocks/>
          </p:cNvSpPr>
          <p:nvPr/>
        </p:nvSpPr>
        <p:spPr>
          <a:xfrm>
            <a:off x="579436" y="2038350"/>
            <a:ext cx="5407027" cy="36835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1200"/>
              </a:spcAft>
            </a:pPr>
            <a:r>
              <a:rPr lang="de-DE" sz="2400" dirty="0">
                <a:latin typeface="+mj-lt"/>
              </a:rPr>
              <a:t>Dynamische Mitgliedschaft ermöglicht das Definieren von Teammitgliedern durch eine oder mehrere Regeln, die nach bestimmten Benutzerattributen in Azure AD suchen
Dynamische Mitgliedschaft aktivieren:
Azure AD-Portal
</a:t>
            </a:r>
            <a:r>
              <a:rPr lang="de-DE" sz="2400" dirty="0" err="1">
                <a:latin typeface="+mj-lt"/>
              </a:rPr>
              <a:t>Powershell</a:t>
            </a:r>
            <a:r>
              <a:rPr lang="de-DE" sz="2400" dirty="0">
                <a:latin typeface="+mj-lt"/>
              </a:rPr>
              <a:t>
</a:t>
            </a:r>
            <a:endParaRPr lang="en-US" sz="2000" dirty="0">
              <a:latin typeface="+mn-lt"/>
            </a:endParaRPr>
          </a:p>
        </p:txBody>
      </p:sp>
      <p:pic>
        <p:nvPicPr>
          <p:cNvPr id="10" name="Picture 9" descr="Screenshot showing Dynamic membership rules pane in Azure admin center">
            <a:extLst>
              <a:ext uri="{FF2B5EF4-FFF2-40B4-BE49-F238E27FC236}">
                <a16:creationId xmlns:a16="http://schemas.microsoft.com/office/drawing/2014/main" id="{C681B225-2B7D-42F0-BEAE-6E6B38612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60" t="-3316" r="-2160" b="-3316"/>
          <a:stretch/>
        </p:blipFill>
        <p:spPr>
          <a:xfrm>
            <a:off x="6155075" y="2036619"/>
            <a:ext cx="5704416" cy="369252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6855291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58" y="2059284"/>
            <a:ext cx="4424523" cy="2190598"/>
          </a:xfrm>
        </p:spPr>
        <p:txBody>
          <a:bodyPr/>
          <a:lstStyle/>
          <a:p>
            <a:r>
              <a:rPr lang="de-DE" dirty="0"/>
              <a:t>Modul 4: Bereitstellen und Verwalten von Teams 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51D2-8107-4C79-AA89-7FE8D259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90" y="347958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des Benutzerzugriffs mit Azure AD-Zugriffsbewertungen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7DCDDA-6AF4-41F1-86F5-F35C11963857}"/>
              </a:ext>
            </a:extLst>
          </p:cNvPr>
          <p:cNvSpPr/>
          <p:nvPr/>
        </p:nvSpPr>
        <p:spPr>
          <a:xfrm>
            <a:off x="579439" y="1448906"/>
            <a:ext cx="4975542" cy="14862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lvl="0" defTabSz="755650">
              <a:spcBef>
                <a:spcPct val="0"/>
              </a:spcBef>
              <a:spcAft>
                <a:spcPct val="35000"/>
              </a:spcAft>
            </a:pPr>
            <a:r>
              <a:rPr lang="en-GB" sz="2200" dirty="0" err="1">
                <a:solidFill>
                  <a:schemeClr val="tx1"/>
                </a:solidFill>
              </a:rPr>
              <a:t>Verwalten</a:t>
            </a:r>
            <a:r>
              <a:rPr lang="en-GB" sz="2200" dirty="0">
                <a:solidFill>
                  <a:schemeClr val="tx1"/>
                </a:solidFill>
              </a:rPr>
              <a:t> von </a:t>
            </a:r>
            <a:r>
              <a:rPr lang="en-GB" sz="2200" dirty="0" err="1">
                <a:solidFill>
                  <a:schemeClr val="tx1"/>
                </a:solidFill>
              </a:rPr>
              <a:t>Zugriffsüberprüfungen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873B-9574-4A5D-BE6C-01120D7A59B6}"/>
              </a:ext>
            </a:extLst>
          </p:cNvPr>
          <p:cNvSpPr/>
          <p:nvPr/>
        </p:nvSpPr>
        <p:spPr>
          <a:xfrm>
            <a:off x="579439" y="3110299"/>
            <a:ext cx="4975542" cy="14862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lvl="0" defTabSz="755650">
              <a:spcBef>
                <a:spcPct val="0"/>
              </a:spcBef>
              <a:spcAft>
                <a:spcPct val="35000"/>
              </a:spcAft>
            </a:pPr>
            <a:r>
              <a:rPr lang="de-DE" sz="2200" dirty="0">
                <a:solidFill>
                  <a:schemeClr val="tx1"/>
                </a:solidFill>
              </a:rPr>
              <a:t>Erstellen von Zugriffsbewertungen in Azure </a:t>
            </a:r>
            <a:r>
              <a:rPr lang="de-DE" sz="2200" dirty="0" err="1">
                <a:solidFill>
                  <a:schemeClr val="tx1"/>
                </a:solidFill>
              </a:rPr>
              <a:t>Active</a:t>
            </a:r>
            <a:r>
              <a:rPr lang="de-DE" sz="2200" dirty="0">
                <a:solidFill>
                  <a:schemeClr val="tx1"/>
                </a:solidFill>
              </a:rPr>
              <a:t> Directory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0490A-A4DA-4990-A743-0D5685FA2C43}"/>
              </a:ext>
            </a:extLst>
          </p:cNvPr>
          <p:cNvSpPr/>
          <p:nvPr/>
        </p:nvSpPr>
        <p:spPr>
          <a:xfrm>
            <a:off x="579439" y="4771692"/>
            <a:ext cx="4975542" cy="14862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lvl="0" defTabSz="75565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Lizenzanforderungen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Picture 5" descr="Screenshot of Onboard pane in Microsoft Azure">
            <a:extLst>
              <a:ext uri="{FF2B5EF4-FFF2-40B4-BE49-F238E27FC236}">
                <a16:creationId xmlns:a16="http://schemas.microsoft.com/office/drawing/2014/main" id="{349FFAB2-404A-43A7-806D-9FA094345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77" t="-3493" r="-3277" b="-3493"/>
          <a:stretch/>
        </p:blipFill>
        <p:spPr>
          <a:xfrm>
            <a:off x="5739595" y="1468582"/>
            <a:ext cx="6119896" cy="476966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795505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317212"/>
            <a:ext cx="9193594" cy="360099"/>
          </a:xfrm>
        </p:spPr>
        <p:txBody>
          <a:bodyPr/>
          <a:lstStyle/>
          <a:p>
            <a:r>
              <a:rPr lang="de-DE" dirty="0"/>
              <a:t>Lektion 3: Verwalten des Zugriffs für externe Benutzer</a:t>
            </a:r>
            <a:endParaRPr lang="en-US" dirty="0"/>
          </a:p>
        </p:txBody>
      </p:sp>
      <p:pic>
        <p:nvPicPr>
          <p:cNvPr id="3" name="Picture 2" descr="Icon of open lock pad ">
            <a:extLst>
              <a:ext uri="{FF2B5EF4-FFF2-40B4-BE49-F238E27FC236}">
                <a16:creationId xmlns:a16="http://schemas.microsoft.com/office/drawing/2014/main" id="{04C4ADB1-D8AE-4510-AB46-20C43158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370" y="2938896"/>
            <a:ext cx="1116730" cy="11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2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0691" y="347958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bs-Latn-BA" dirty="0"/>
              <a:t>Einführung in den Unterricht  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3BD484-8CBC-4607-BEC0-000C50EB6023}"/>
              </a:ext>
            </a:extLst>
          </p:cNvPr>
          <p:cNvSpPr txBox="1"/>
          <p:nvPr/>
        </p:nvSpPr>
        <p:spPr>
          <a:xfrm>
            <a:off x="603504" y="1078992"/>
            <a:ext cx="6733822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de-DE" sz="2200" dirty="0">
                <a:latin typeface="+mj-lt"/>
              </a:rPr>
              <a:t>Nach dieser Lektion können Sie:</a:t>
            </a:r>
            <a:endParaRPr lang="en-US" sz="2200" dirty="0">
              <a:latin typeface="+mj-lt"/>
            </a:endParaRPr>
          </a:p>
        </p:txBody>
      </p:sp>
      <p:pic>
        <p:nvPicPr>
          <p:cNvPr id="48" name="Picture 47" descr="Icon of chain">
            <a:extLst>
              <a:ext uri="{FF2B5EF4-FFF2-40B4-BE49-F238E27FC236}">
                <a16:creationId xmlns:a16="http://schemas.microsoft.com/office/drawing/2014/main" id="{8C8789AA-7965-48A4-AB52-D10177CF088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0" y="1692102"/>
            <a:ext cx="808620" cy="80862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45971F5-5BF0-4E8E-84CF-DF4DB2979A8A}"/>
              </a:ext>
            </a:extLst>
          </p:cNvPr>
          <p:cNvSpPr txBox="1"/>
          <p:nvPr/>
        </p:nvSpPr>
        <p:spPr>
          <a:xfrm>
            <a:off x="1616363" y="1957913"/>
            <a:ext cx="5163127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dirty="0"/>
              <a:t>Erläutern des externen Zugriffs und des Gastzugriffs</a:t>
            </a:r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C07A5F-3F0E-4C3B-B2E7-1A605666F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6364" y="2596122"/>
            <a:ext cx="516312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Icon of a square branched into three connect squares">
            <a:extLst>
              <a:ext uri="{FF2B5EF4-FFF2-40B4-BE49-F238E27FC236}">
                <a16:creationId xmlns:a16="http://schemas.microsoft.com/office/drawing/2014/main" id="{E6A9DD3C-6A46-435D-A174-C671241DF77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1740" y="2691522"/>
            <a:ext cx="808620" cy="8086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282D1CF-24BE-40FE-A3A6-990EE1E709CD}"/>
              </a:ext>
            </a:extLst>
          </p:cNvPr>
          <p:cNvSpPr txBox="1"/>
          <p:nvPr/>
        </p:nvSpPr>
        <p:spPr>
          <a:xfrm>
            <a:off x="1616363" y="2818831"/>
            <a:ext cx="5163127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dirty="0"/>
              <a:t>Beschreiben der Verwaltung des externen Zugriffs und des Gastzugriffs</a:t>
            </a:r>
            <a:endParaRPr lang="en-US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214D8D6-6D0D-4AD8-9D4D-2780128AB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6364" y="3595542"/>
            <a:ext cx="516312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monitor with chat bubble">
            <a:extLst>
              <a:ext uri="{FF2B5EF4-FFF2-40B4-BE49-F238E27FC236}">
                <a16:creationId xmlns:a16="http://schemas.microsoft.com/office/drawing/2014/main" id="{5D1797D6-3CD6-4237-99A7-4DF7447892B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1740" y="3690942"/>
            <a:ext cx="808620" cy="80862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6E141DB-5E1D-4EA7-8375-1506479CA3DB}"/>
              </a:ext>
            </a:extLst>
          </p:cNvPr>
          <p:cNvSpPr txBox="1"/>
          <p:nvPr/>
        </p:nvSpPr>
        <p:spPr>
          <a:xfrm>
            <a:off x="1614840" y="3818248"/>
            <a:ext cx="5163127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dirty="0"/>
              <a:t>Verwalten des externen Zugriffs in Azure </a:t>
            </a:r>
            <a:r>
              <a:rPr lang="de-DE" dirty="0" err="1"/>
              <a:t>Active</a:t>
            </a:r>
            <a:r>
              <a:rPr lang="de-DE" dirty="0"/>
              <a:t> Directory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3D02A1E-B7D7-4133-B993-F1F5601DA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6364" y="4594962"/>
            <a:ext cx="516312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gear">
            <a:extLst>
              <a:ext uri="{FF2B5EF4-FFF2-40B4-BE49-F238E27FC236}">
                <a16:creationId xmlns:a16="http://schemas.microsoft.com/office/drawing/2014/main" id="{661152D7-8504-4ECD-B149-1BBA95B49B8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1740" y="4690362"/>
            <a:ext cx="808620" cy="80862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71B8D9B-3C07-4510-A7CD-CDD1C88275A8}"/>
              </a:ext>
            </a:extLst>
          </p:cNvPr>
          <p:cNvSpPr txBox="1"/>
          <p:nvPr/>
        </p:nvSpPr>
        <p:spPr>
          <a:xfrm>
            <a:off x="1616363" y="4956166"/>
            <a:ext cx="5163127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dirty="0"/>
              <a:t>Konfigurieren des externen Zugriffs in Microsoft Teams</a:t>
            </a:r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BE03893-84A0-425F-91D4-F1840DD6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16364" y="5594382"/>
            <a:ext cx="516312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Icon of three people">
            <a:extLst>
              <a:ext uri="{FF2B5EF4-FFF2-40B4-BE49-F238E27FC236}">
                <a16:creationId xmlns:a16="http://schemas.microsoft.com/office/drawing/2014/main" id="{4C4922C1-D7A7-4244-9357-A3204A3CC7C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91740" y="5689778"/>
            <a:ext cx="808620" cy="80862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7C59222-1191-493A-A1AB-2CB69AD1EE9A}"/>
              </a:ext>
            </a:extLst>
          </p:cNvPr>
          <p:cNvSpPr txBox="1"/>
          <p:nvPr/>
        </p:nvSpPr>
        <p:spPr>
          <a:xfrm>
            <a:off x="1616363" y="5955589"/>
            <a:ext cx="5163127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dirty="0"/>
              <a:t>Verwalten des Gastzugriffs in Microsoft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3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ABA5-D1D8-40B5-999A-69410D30C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68" y="359244"/>
            <a:ext cx="11244226" cy="523220"/>
          </a:xfrm>
        </p:spPr>
        <p:txBody>
          <a:bodyPr>
            <a:spAutoFit/>
          </a:bodyPr>
          <a:lstStyle/>
          <a:p>
            <a:pPr algn="l"/>
            <a:r>
              <a:rPr lang="de-DE" dirty="0"/>
              <a:t>Übersicht über externen Zugriff und Gastzugriff 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5E8F66-51AD-4A18-9BFD-F60B82BC3CFB}"/>
              </a:ext>
            </a:extLst>
          </p:cNvPr>
          <p:cNvSpPr/>
          <p:nvPr/>
        </p:nvSpPr>
        <p:spPr bwMode="auto">
          <a:xfrm>
            <a:off x="579437" y="1436688"/>
            <a:ext cx="10974437" cy="581025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vert="horz" wrap="square" lIns="137160" tIns="137160" rIns="182880" bIns="137160" rtlCol="0" anchor="ctr">
            <a:noAutofit/>
          </a:bodyPr>
          <a:lstStyle/>
          <a:p>
            <a:r>
              <a:rPr lang="en-US" sz="2200" dirty="0" err="1">
                <a:solidFill>
                  <a:schemeClr val="bg1"/>
                </a:solidFill>
                <a:latin typeface="+mj-lt"/>
              </a:rPr>
              <a:t>Externer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dirty="0" err="1">
                <a:solidFill>
                  <a:schemeClr val="bg1"/>
                </a:solidFill>
                <a:latin typeface="+mj-lt"/>
              </a:rPr>
              <a:t>Zugriff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vs. </a:t>
            </a:r>
            <a:r>
              <a:rPr lang="en-US" sz="2200" dirty="0" err="1">
                <a:solidFill>
                  <a:schemeClr val="bg1"/>
                </a:solidFill>
                <a:latin typeface="+mj-lt"/>
              </a:rPr>
              <a:t>Gastzugriff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08EE89-A324-4CDB-81D3-49A4FCDADF4F}"/>
              </a:ext>
            </a:extLst>
          </p:cNvPr>
          <p:cNvSpPr txBox="1">
            <a:spLocks/>
          </p:cNvSpPr>
          <p:nvPr/>
        </p:nvSpPr>
        <p:spPr>
          <a:xfrm>
            <a:off x="579438" y="2204024"/>
            <a:ext cx="10952655" cy="420986"/>
          </a:xfrm>
          <a:prstGeom prst="rect">
            <a:avLst/>
          </a:prstGeom>
          <a:noFill/>
        </p:spPr>
        <p:txBody>
          <a:bodyPr wrap="square" lIns="137160" tIns="0" rIns="0" bIns="0" anchor="ctr">
            <a:noAutofit/>
          </a:bodyPr>
          <a:lstStyle/>
          <a:p>
            <a:pPr marL="0" lvl="1"/>
            <a:r>
              <a:rPr lang="de-DE" sz="2000" dirty="0"/>
              <a:t>Gastzugriff erteilt einer Einzelperson die Zugriffsberechtigung</a:t>
            </a:r>
            <a:endParaRPr lang="en-US" sz="2000" dirty="0">
              <a:latin typeface="+mn-l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EE387E-8EAC-4CCF-B184-A7B92CD26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438" y="2811321"/>
            <a:ext cx="1087491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4A9EB1E-EE0D-4728-8B7E-A604E9F2D7F7}"/>
              </a:ext>
            </a:extLst>
          </p:cNvPr>
          <p:cNvSpPr txBox="1">
            <a:spLocks/>
          </p:cNvSpPr>
          <p:nvPr/>
        </p:nvSpPr>
        <p:spPr>
          <a:xfrm>
            <a:off x="579437" y="2997632"/>
            <a:ext cx="10974437" cy="669234"/>
          </a:xfrm>
          <a:prstGeom prst="rect">
            <a:avLst/>
          </a:prstGeom>
          <a:noFill/>
        </p:spPr>
        <p:txBody>
          <a:bodyPr wrap="square" lIns="137160" tIns="0" rIns="0" bIns="0" anchor="ctr">
            <a:noAutofit/>
          </a:bodyPr>
          <a:lstStyle/>
          <a:p>
            <a:pPr marL="0" lvl="1"/>
            <a:r>
              <a:rPr lang="de-DE" sz="2000" dirty="0"/>
              <a:t>Externer Zugriff erteilt Zugriffsberechtigung für eine gesamte Domäne</a:t>
            </a:r>
            <a:endParaRPr lang="en-US" sz="2000" dirty="0">
              <a:latin typeface="+mn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F4F4C3F-115A-4A5A-9785-F7CE4BC21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438" y="3853177"/>
            <a:ext cx="1087491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763D934-FA2B-4ADE-953F-6D94503633E4}"/>
              </a:ext>
            </a:extLst>
          </p:cNvPr>
          <p:cNvSpPr txBox="1">
            <a:spLocks/>
          </p:cNvSpPr>
          <p:nvPr/>
        </p:nvSpPr>
        <p:spPr>
          <a:xfrm>
            <a:off x="579438" y="4039488"/>
            <a:ext cx="10952655" cy="615553"/>
          </a:xfrm>
          <a:prstGeom prst="rect">
            <a:avLst/>
          </a:prstGeom>
          <a:noFill/>
        </p:spPr>
        <p:txBody>
          <a:bodyPr wrap="square" lIns="137160" tIns="0" rIns="0" bIns="0">
            <a:spAutoFit/>
          </a:bodyPr>
          <a:lstStyle/>
          <a:p>
            <a:r>
              <a:rPr lang="de-DE" sz="2000" dirty="0"/>
              <a:t>Externer Zugriff ermöglicht es Ihnen, mit Benutzern aus anderen Domänen zu kommunizieren, die bereits Teams verwenden</a:t>
            </a:r>
            <a:endParaRPr lang="en-US" sz="2000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A03AF3-1899-47EC-B4FA-EBFECBDCE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438" y="4882796"/>
            <a:ext cx="1087491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CC0C98-34B1-4B25-A780-17413C2AC424}"/>
              </a:ext>
            </a:extLst>
          </p:cNvPr>
          <p:cNvSpPr txBox="1">
            <a:spLocks/>
          </p:cNvSpPr>
          <p:nvPr/>
        </p:nvSpPr>
        <p:spPr>
          <a:xfrm>
            <a:off x="579437" y="5069106"/>
            <a:ext cx="10974437" cy="923330"/>
          </a:xfrm>
          <a:prstGeom prst="rect">
            <a:avLst/>
          </a:prstGeom>
          <a:noFill/>
        </p:spPr>
        <p:txBody>
          <a:bodyPr wrap="square" lIns="137160" tIns="0" rIns="0" bIns="0">
            <a:spAutoFit/>
          </a:bodyPr>
          <a:lstStyle/>
          <a:p>
            <a:r>
              <a:rPr lang="de-DE" sz="2000"/>
              <a:t>Gastzugriff auf Ihre vorhandenen Lizenzen und Sie können bis zu fünf Gäste pro Lizenz für erweiterte Identity Protection-Funktionen einladen 
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26048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936E-EBBE-481F-B8BA-EC2DC3E9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4" y="390488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Überblick über die Verwaltung des Zugriffs für externe Benutzer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BDD0E-C800-412A-8844-ECB1C658DEAE}"/>
              </a:ext>
            </a:extLst>
          </p:cNvPr>
          <p:cNvSpPr txBox="1"/>
          <p:nvPr/>
        </p:nvSpPr>
        <p:spPr>
          <a:xfrm>
            <a:off x="603504" y="1078992"/>
            <a:ext cx="11247308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200" dirty="0">
                <a:latin typeface="+mj-lt"/>
              </a:rPr>
              <a:t>Verwalten Sie Microsoft Teams-Gastzugriffsfunktionen und -funktionen über vier Autorisierungsebenen:</a:t>
            </a:r>
            <a:endParaRPr lang="en-US" sz="22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62AC7-5AB7-449A-A387-E0038EE9A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2560" y="2082736"/>
            <a:ext cx="828862" cy="82886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AF2F2D8-81F5-451A-82D1-58AC6890325F}"/>
              </a:ext>
            </a:extLst>
          </p:cNvPr>
          <p:cNvSpPr/>
          <p:nvPr/>
        </p:nvSpPr>
        <p:spPr bwMode="auto">
          <a:xfrm>
            <a:off x="723312" y="2224653"/>
            <a:ext cx="547359" cy="545029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9728" tIns="0" rIns="10972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2A904-453B-4037-8DCA-80815E3CF1A5}"/>
              </a:ext>
            </a:extLst>
          </p:cNvPr>
          <p:cNvSpPr txBox="1"/>
          <p:nvPr/>
        </p:nvSpPr>
        <p:spPr>
          <a:xfrm>
            <a:off x="1651000" y="2189391"/>
            <a:ext cx="10206038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>
                <a:latin typeface="+mj-lt"/>
              </a:rPr>
              <a:t>Azure Active Directory: Der </a:t>
            </a:r>
            <a:r>
              <a:rPr lang="en-US" sz="2000" dirty="0" err="1">
                <a:latin typeface="+mj-lt"/>
              </a:rPr>
              <a:t>Gastzugriff</a:t>
            </a:r>
            <a:r>
              <a:rPr lang="en-US" sz="2000" dirty="0">
                <a:latin typeface="+mj-lt"/>
              </a:rPr>
              <a:t> in Microsoft Teams </a:t>
            </a:r>
            <a:r>
              <a:rPr lang="en-US" sz="2000" dirty="0" err="1">
                <a:latin typeface="+mj-lt"/>
              </a:rPr>
              <a:t>basiert</a:t>
            </a:r>
            <a:r>
              <a:rPr lang="en-US" sz="2000" dirty="0">
                <a:latin typeface="+mj-lt"/>
              </a:rPr>
              <a:t> auf der B2B-Plattform (Azure AD Business-to-Business)</a:t>
            </a: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6DA04D-F58C-4E8A-82FE-F8106FF84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0938" y="2998747"/>
            <a:ext cx="102067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DF72F1-6134-41BD-B043-027D6C0F8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2" y="3085896"/>
            <a:ext cx="827139" cy="82713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4CEF350-0373-4B99-A0A6-4F191410CD2C}"/>
              </a:ext>
            </a:extLst>
          </p:cNvPr>
          <p:cNvSpPr/>
          <p:nvPr/>
        </p:nvSpPr>
        <p:spPr bwMode="auto">
          <a:xfrm>
            <a:off x="723312" y="3226952"/>
            <a:ext cx="547359" cy="545029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9728" tIns="0" rIns="10972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660994-8E09-4C05-B1EE-DACE2AB93D10}"/>
              </a:ext>
            </a:extLst>
          </p:cNvPr>
          <p:cNvSpPr txBox="1"/>
          <p:nvPr/>
        </p:nvSpPr>
        <p:spPr>
          <a:xfrm>
            <a:off x="1650938" y="3345578"/>
            <a:ext cx="10199873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sz="2000" dirty="0">
                <a:latin typeface="+mj-lt"/>
              </a:rPr>
              <a:t>Microsoft Teams: Steuert nur das Gasterlebnis in Microsoft Teams</a:t>
            </a:r>
            <a:endParaRPr lang="en-US" sz="2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AE5148-5051-4741-A5E5-C25019C20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0938" y="4000185"/>
            <a:ext cx="102067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F9AB33F-67B6-4F92-82CA-80E51C0BF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2" y="4087334"/>
            <a:ext cx="827139" cy="82713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5AC668D-E581-4C5F-BE2F-43B3F7F63E92}"/>
              </a:ext>
            </a:extLst>
          </p:cNvPr>
          <p:cNvSpPr/>
          <p:nvPr/>
        </p:nvSpPr>
        <p:spPr bwMode="auto">
          <a:xfrm>
            <a:off x="723312" y="4228390"/>
            <a:ext cx="547359" cy="545029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9728" tIns="0" rIns="10972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40846E-5258-4048-91DA-F8BA75E0F553}"/>
              </a:ext>
            </a:extLst>
          </p:cNvPr>
          <p:cNvSpPr txBox="1"/>
          <p:nvPr/>
        </p:nvSpPr>
        <p:spPr>
          <a:xfrm>
            <a:off x="1651405" y="4347016"/>
            <a:ext cx="10246907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de-DE" sz="2000" dirty="0">
                <a:latin typeface="+mj-lt"/>
              </a:rPr>
              <a:t>Microsoft 365-Gruppen: Steuert die Gasterfahrung in Microsoft 365-Gruppen und Microsoft-Teams</a:t>
            </a:r>
            <a:endParaRPr lang="en-US" sz="2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075F920-BB36-4B23-A0A3-F9EFA96F2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50938" y="5001622"/>
            <a:ext cx="1020676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1B84B1A-CD51-45D9-B071-7F09BE030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3422" y="5088773"/>
            <a:ext cx="827139" cy="82713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25D411B-900F-4C5D-AACA-14066117EF15}"/>
              </a:ext>
            </a:extLst>
          </p:cNvPr>
          <p:cNvSpPr/>
          <p:nvPr/>
        </p:nvSpPr>
        <p:spPr bwMode="auto">
          <a:xfrm>
            <a:off x="723312" y="5229828"/>
            <a:ext cx="547359" cy="545029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9728" tIns="0" rIns="109728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566046-9B03-48A0-9765-1BE06606AC18}"/>
              </a:ext>
            </a:extLst>
          </p:cNvPr>
          <p:cNvSpPr txBox="1"/>
          <p:nvPr/>
        </p:nvSpPr>
        <p:spPr>
          <a:xfrm>
            <a:off x="1651405" y="5194566"/>
            <a:ext cx="10246907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>
                <a:latin typeface="+mj-lt"/>
              </a:rPr>
              <a:t>SharePoint Online und OneDrive for Business: </a:t>
            </a:r>
            <a:r>
              <a:rPr lang="en-US" sz="2000" dirty="0" err="1">
                <a:latin typeface="+mj-lt"/>
              </a:rPr>
              <a:t>Steuert</a:t>
            </a:r>
            <a:r>
              <a:rPr lang="en-US" sz="2000" dirty="0">
                <a:latin typeface="+mj-lt"/>
              </a:rPr>
              <a:t> die </a:t>
            </a:r>
            <a:r>
              <a:rPr lang="en-US" sz="2000" dirty="0" err="1">
                <a:latin typeface="+mj-lt"/>
              </a:rPr>
              <a:t>Gasterfahrung</a:t>
            </a:r>
            <a:r>
              <a:rPr lang="en-US" sz="2000" dirty="0">
                <a:latin typeface="+mj-lt"/>
              </a:rPr>
              <a:t> in SharePoint Online, OneDrive for Business, Office 365 Groups und Microsoft Teams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388648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35F8-D9CC-4FD7-ABF7-B8EEC0AC7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324" y="337325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der externen Zusammenarbeit in Azure AD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D631D-0E8B-4514-BCBB-80EC7CA8B5B0}"/>
              </a:ext>
            </a:extLst>
          </p:cNvPr>
          <p:cNvSpPr txBox="1"/>
          <p:nvPr/>
        </p:nvSpPr>
        <p:spPr>
          <a:xfrm>
            <a:off x="582577" y="1428750"/>
            <a:ext cx="8081363" cy="4840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400" dirty="0">
                <a:latin typeface="+mj-lt"/>
              </a:rPr>
              <a:t>Einstellungen für die ewige Zusammenarbeit:
</a:t>
            </a:r>
            <a:r>
              <a:rPr lang="de-DE" sz="2000" dirty="0"/>
              <a:t>Die Berechtigungen für Gastbenutzer sind eingeschränkt: ja/nein
Administratoren und Benutzer in der Gasteinladungsrolle können einladen: ja/nein
Mitglieder können einladen: ja/nein
E-Mail-Einmalpasscode für Gäste aktivieren
Einschränkungen der Zusammenarbeit
</a:t>
            </a:r>
            <a:r>
              <a:rPr lang="en-US" sz="2400" dirty="0" err="1">
                <a:solidFill>
                  <a:srgbClr val="1A1A1A"/>
                </a:solidFill>
                <a:latin typeface="Segoe UI Semibold"/>
              </a:rPr>
              <a:t>Einschränken</a:t>
            </a:r>
            <a:r>
              <a:rPr lang="en-US" sz="2400" dirty="0">
                <a:solidFill>
                  <a:srgbClr val="1A1A1A"/>
                </a:solidFill>
                <a:latin typeface="Segoe UI Semibold"/>
              </a:rPr>
              <a:t> von </a:t>
            </a:r>
            <a:r>
              <a:rPr lang="en-US" sz="2400" dirty="0" err="1">
                <a:solidFill>
                  <a:srgbClr val="1A1A1A"/>
                </a:solidFill>
                <a:latin typeface="Segoe UI Semibold"/>
              </a:rPr>
              <a:t>Gastdomänen</a:t>
            </a:r>
            <a:r>
              <a:rPr lang="en-US" sz="2400" dirty="0">
                <a:solidFill>
                  <a:srgbClr val="1A1A1A"/>
                </a:solidFill>
                <a:latin typeface="Segoe UI Semibold"/>
              </a:rPr>
              <a:t>:
</a:t>
            </a:r>
            <a:r>
              <a:rPr lang="de-DE" sz="2000" dirty="0">
                <a:solidFill>
                  <a:srgbClr val="1A1A1A"/>
                </a:solidFill>
              </a:rPr>
              <a:t>Hinzufügen einer Ablehnen-Liste
Hinzufügen einer Zulassen-Liste
</a:t>
            </a:r>
            <a:endParaRPr lang="en-US" sz="2000" dirty="0">
              <a:solidFill>
                <a:srgbClr val="1A1A1A"/>
              </a:solidFill>
            </a:endParaRPr>
          </a:p>
        </p:txBody>
      </p:sp>
      <p:pic>
        <p:nvPicPr>
          <p:cNvPr id="4" name="Picture 3" descr="Screenshot of External collaboration settings">
            <a:extLst>
              <a:ext uri="{FF2B5EF4-FFF2-40B4-BE49-F238E27FC236}">
                <a16:creationId xmlns:a16="http://schemas.microsoft.com/office/drawing/2014/main" id="{0C630F5A-1EB3-4697-B291-0FB47D577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97" t="-1681" r="-4542" b="4068"/>
          <a:stretch/>
        </p:blipFill>
        <p:spPr>
          <a:xfrm>
            <a:off x="8788450" y="1440873"/>
            <a:ext cx="3071042" cy="4838082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9783537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B19B-AB39-4D1C-9974-0C458A6B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57" y="347958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des externen Zugriffs in Microsoft Teams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655FD-6607-4F06-B56C-2E0955612EAB}"/>
              </a:ext>
            </a:extLst>
          </p:cNvPr>
          <p:cNvSpPr txBox="1"/>
          <p:nvPr/>
        </p:nvSpPr>
        <p:spPr>
          <a:xfrm>
            <a:off x="603503" y="1078992"/>
            <a:ext cx="11602673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200" dirty="0">
                <a:latin typeface="+mj-lt"/>
              </a:rPr>
              <a:t>Das Konfigurieren des externen Zugriffs für Organisationen umfasst drei Szenarien für die Einrichtung:</a:t>
            </a:r>
            <a:endParaRPr lang="en-US" sz="22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2F48E-11B3-4016-A92F-161C38D4EBDA}"/>
              </a:ext>
            </a:extLst>
          </p:cNvPr>
          <p:cNvSpPr txBox="1"/>
          <p:nvPr/>
        </p:nvSpPr>
        <p:spPr>
          <a:xfrm>
            <a:off x="585664" y="1667164"/>
            <a:ext cx="3641250" cy="7077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OPEN FEDERATION </a:t>
            </a:r>
            <a:r>
              <a:rPr lang="en-US" dirty="0" err="1"/>
              <a:t>verwenden</a:t>
            </a:r>
            <a:endParaRPr lang="en-US" sz="1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7EE00-1469-4C90-BE5A-6072AE707697}"/>
              </a:ext>
            </a:extLst>
          </p:cNvPr>
          <p:cNvSpPr txBox="1"/>
          <p:nvPr/>
        </p:nvSpPr>
        <p:spPr>
          <a:xfrm>
            <a:off x="4400726" y="1667164"/>
            <a:ext cx="3641250" cy="7077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de-DE" dirty="0"/>
              <a:t>Hinzufügen einer Domäne oder Domänen zur Zulassen-Liste</a:t>
            </a:r>
            <a:endParaRPr lang="en-US" sz="18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2B0CE-D592-409E-B7EE-300172E8C97F}"/>
              </a:ext>
            </a:extLst>
          </p:cNvPr>
          <p:cNvSpPr txBox="1"/>
          <p:nvPr/>
        </p:nvSpPr>
        <p:spPr>
          <a:xfrm>
            <a:off x="8215788" y="1667164"/>
            <a:ext cx="3641250" cy="7077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37160" tIns="91440" rIns="137160" bIns="91440" anchor="ctr">
            <a:no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de-DE" dirty="0"/>
              <a:t>Hinzufügen einer Domäne oder Domänen zur Blocken-Liste</a:t>
            </a:r>
            <a:endParaRPr lang="en-US" dirty="0"/>
          </a:p>
        </p:txBody>
      </p:sp>
      <p:pic>
        <p:nvPicPr>
          <p:cNvPr id="3" name="Grafik 1" descr="Screenshot of external access switch turned On">
            <a:extLst>
              <a:ext uri="{FF2B5EF4-FFF2-40B4-BE49-F238E27FC236}">
                <a16:creationId xmlns:a16="http://schemas.microsoft.com/office/drawing/2014/main" id="{133D4352-80AF-4EEC-BB02-7D32823C36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1987" r="1013" b="2764"/>
          <a:stretch/>
        </p:blipFill>
        <p:spPr bwMode="auto">
          <a:xfrm>
            <a:off x="585663" y="2534933"/>
            <a:ext cx="11262743" cy="3865867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9566884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5964-CB65-40CA-AADD-5077B24B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57" y="358590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des Gastzugriffs in Microsoft Teams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6E4020-D5B0-4705-99D4-E187BC6D4DE3}"/>
              </a:ext>
            </a:extLst>
          </p:cNvPr>
          <p:cNvSpPr txBox="1">
            <a:spLocks/>
          </p:cNvSpPr>
          <p:nvPr/>
        </p:nvSpPr>
        <p:spPr>
          <a:xfrm>
            <a:off x="584253" y="1433829"/>
            <a:ext cx="5794323" cy="1126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err="1">
                <a:latin typeface="+mj-lt"/>
              </a:rPr>
              <a:t>Aktivieren</a:t>
            </a:r>
            <a:r>
              <a:rPr lang="en-US" sz="2000" b="1" dirty="0">
                <a:latin typeface="+mj-lt"/>
              </a:rPr>
              <a:t> des </a:t>
            </a:r>
            <a:r>
              <a:rPr lang="en-US" sz="2000" b="1" dirty="0" err="1">
                <a:latin typeface="+mj-lt"/>
              </a:rPr>
              <a:t>Gastzugriffs</a:t>
            </a:r>
            <a:r>
              <a:rPr lang="en-US" sz="2000" b="1" dirty="0">
                <a:latin typeface="+mj-lt"/>
              </a:rPr>
              <a:t>:
</a:t>
            </a:r>
            <a:r>
              <a:rPr lang="de-DE" dirty="0"/>
              <a:t>Wenn Sie den Gastzugriff in Teams aktivieren, müssen Sie sicherstellen, dass der Gastzugriff in Azure AD aktiviert ist.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800CF-B2B1-484A-917E-4B19A05FC57F}"/>
              </a:ext>
            </a:extLst>
          </p:cNvPr>
          <p:cNvSpPr txBox="1">
            <a:spLocks/>
          </p:cNvSpPr>
          <p:nvPr/>
        </p:nvSpPr>
        <p:spPr>
          <a:xfrm>
            <a:off x="6553200" y="1433829"/>
            <a:ext cx="5299023" cy="11264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err="1">
                <a:latin typeface="+mj-lt"/>
              </a:rPr>
              <a:t>Analysen</a:t>
            </a:r>
            <a:r>
              <a:rPr lang="en-US" sz="2000" b="1" dirty="0">
                <a:latin typeface="+mj-lt"/>
              </a:rPr>
              <a:t> und </a:t>
            </a:r>
            <a:r>
              <a:rPr lang="en-US" sz="2000" b="1" dirty="0" err="1">
                <a:latin typeface="+mj-lt"/>
              </a:rPr>
              <a:t>Berichte</a:t>
            </a:r>
            <a:r>
              <a:rPr lang="en-US" sz="2000" b="1" dirty="0">
                <a:latin typeface="+mj-lt"/>
              </a:rPr>
              <a:t>:
</a:t>
            </a:r>
            <a:r>
              <a:rPr lang="de-DE" dirty="0"/>
              <a:t>Nachverfolgen von Gastzusätzen in Azure AD oder im Office 365 Security &amp; Compliance Center</a:t>
            </a:r>
            <a:endParaRPr lang="en-US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0FD5ED-A1E3-4023-A985-464ED9B51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120" y="2731770"/>
            <a:ext cx="11273102" cy="3537267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Screenshot of Microsoft Teams admin center – Guess Access page">
            <a:extLst>
              <a:ext uri="{FF2B5EF4-FFF2-40B4-BE49-F238E27FC236}">
                <a16:creationId xmlns:a16="http://schemas.microsoft.com/office/drawing/2014/main" id="{F2B0C6C4-F14F-4F4D-BD65-19AC70C544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903"/>
          <a:stretch/>
        </p:blipFill>
        <p:spPr>
          <a:xfrm>
            <a:off x="2601542" y="2846261"/>
            <a:ext cx="7228258" cy="33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6994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317212"/>
            <a:ext cx="9193594" cy="360099"/>
          </a:xfrm>
        </p:spPr>
        <p:txBody>
          <a:bodyPr/>
          <a:lstStyle/>
          <a:p>
            <a:r>
              <a:rPr lang="en-US" dirty="0" err="1"/>
              <a:t>Übung</a:t>
            </a:r>
            <a:r>
              <a:rPr lang="en-US" dirty="0"/>
              <a:t>: </a:t>
            </a:r>
            <a:r>
              <a:rPr lang="en-US" dirty="0" err="1"/>
              <a:t>Verwalten</a:t>
            </a:r>
            <a:r>
              <a:rPr lang="en-US" dirty="0"/>
              <a:t> von Teams </a:t>
            </a:r>
          </a:p>
        </p:txBody>
      </p:sp>
      <p:pic>
        <p:nvPicPr>
          <p:cNvPr id="4" name="Picture 3" descr="Icon of a square branched into three connect squares">
            <a:extLst>
              <a:ext uri="{FF2B5EF4-FFF2-40B4-BE49-F238E27FC236}">
                <a16:creationId xmlns:a16="http://schemas.microsoft.com/office/drawing/2014/main" id="{D97C4A2F-2308-47C6-AB09-7222D79B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921" y="3048000"/>
            <a:ext cx="927784" cy="9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531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79438" y="363260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Übungen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Modul 4</a:t>
            </a:r>
          </a:p>
        </p:txBody>
      </p:sp>
      <p:pic>
        <p:nvPicPr>
          <p:cNvPr id="9" name="Picture 8" descr="Icon of a wrench">
            <a:extLst>
              <a:ext uri="{FF2B5EF4-FFF2-40B4-BE49-F238E27FC236}">
                <a16:creationId xmlns:a16="http://schemas.microsoft.com/office/drawing/2014/main" id="{E2C835FF-E542-4C12-9AFF-13192E64A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1645528"/>
            <a:ext cx="1020762" cy="10207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C5C7A5-BFC5-46E8-9FD3-565621F000B0}"/>
              </a:ext>
            </a:extLst>
          </p:cNvPr>
          <p:cNvSpPr txBox="1"/>
          <p:nvPr/>
        </p:nvSpPr>
        <p:spPr>
          <a:xfrm>
            <a:off x="1798714" y="1943206"/>
            <a:ext cx="5526964" cy="3571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lvl="0" fontAlgn="base"/>
            <a:r>
              <a:rPr lang="de-DE" sz="2400"/>
              <a:t>Übung 1: Verwalten von Teamressourcen 
</a:t>
            </a:r>
            <a:endParaRPr lang="en-US" sz="2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87AC4-3461-44E1-A7DB-B5C3DE68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51660" y="2914295"/>
            <a:ext cx="1000604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 of a finger touching a screen">
            <a:extLst>
              <a:ext uri="{FF2B5EF4-FFF2-40B4-BE49-F238E27FC236}">
                <a16:creationId xmlns:a16="http://schemas.microsoft.com/office/drawing/2014/main" id="{D329C6C3-8C11-4634-8F4B-00F260F2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8" y="3162300"/>
            <a:ext cx="1020762" cy="10207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BEE0D61-0652-41C9-BFBB-181DE3537AE5}"/>
              </a:ext>
            </a:extLst>
          </p:cNvPr>
          <p:cNvSpPr txBox="1"/>
          <p:nvPr/>
        </p:nvSpPr>
        <p:spPr>
          <a:xfrm>
            <a:off x="1798714" y="3448548"/>
            <a:ext cx="6388356" cy="3800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lvl="0" fontAlgn="base"/>
            <a:r>
              <a:rPr lang="de-DE" sz="2400"/>
              <a:t>Übung 2: Verwalten von Freigabe und Zugriff
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4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79437" y="3066376"/>
            <a:ext cx="2253723" cy="861774"/>
          </a:xfrm>
        </p:spPr>
        <p:txBody>
          <a:bodyPr>
            <a:normAutofit fontScale="90000"/>
          </a:bodyPr>
          <a:lstStyle/>
          <a:p>
            <a:pPr algn="ctr"/>
            <a:r>
              <a:rPr lang="bs-Latn-BA" dirty="0"/>
              <a:t>Modul</a:t>
            </a:r>
            <a:r>
              <a:rPr lang="de-DE" dirty="0"/>
              <a:t> 4 </a:t>
            </a:r>
            <a:r>
              <a:rPr lang="bs-Latn-BA" dirty="0"/>
              <a:t> </a:t>
            </a:r>
            <a:r>
              <a:rPr lang="de-DE" dirty="0"/>
              <a:t>A</a:t>
            </a:r>
            <a:r>
              <a:rPr lang="bs-Latn-BA" dirty="0"/>
              <a:t>genda</a:t>
            </a:r>
            <a:endParaRPr lang="en-US" dirty="0"/>
          </a:p>
        </p:txBody>
      </p:sp>
      <p:pic>
        <p:nvPicPr>
          <p:cNvPr id="76" name="Picture 75" descr="Icon of three people">
            <a:extLst>
              <a:ext uri="{FF2B5EF4-FFF2-40B4-BE49-F238E27FC236}">
                <a16:creationId xmlns:a16="http://schemas.microsoft.com/office/drawing/2014/main" id="{BA2A3F52-20B7-4E45-A4C0-D731AC3CD0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29" y="1356910"/>
            <a:ext cx="1188720" cy="118872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5CA6522-37CC-4333-8820-52EC10B3CF6D}"/>
              </a:ext>
            </a:extLst>
          </p:cNvPr>
          <p:cNvSpPr txBox="1">
            <a:spLocks/>
          </p:cNvSpPr>
          <p:nvPr/>
        </p:nvSpPr>
        <p:spPr>
          <a:xfrm>
            <a:off x="5217177" y="1766604"/>
            <a:ext cx="6248400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400" dirty="0"/>
              <a:t>Erstellen und Verwalten von Teams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0" name="Picture 79" descr="Icon of a book">
            <a:extLst>
              <a:ext uri="{FF2B5EF4-FFF2-40B4-BE49-F238E27FC236}">
                <a16:creationId xmlns:a16="http://schemas.microsoft.com/office/drawing/2014/main" id="{163A176C-20C7-4D23-A440-93E70D6A61B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48429" y="2880174"/>
            <a:ext cx="1188720" cy="118872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A83C43B5-C8FF-4E72-8FEC-2E320082DCC7}"/>
              </a:ext>
            </a:extLst>
          </p:cNvPr>
          <p:cNvSpPr txBox="1">
            <a:spLocks/>
          </p:cNvSpPr>
          <p:nvPr/>
        </p:nvSpPr>
        <p:spPr>
          <a:xfrm>
            <a:off x="5217177" y="3289868"/>
            <a:ext cx="6248400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dirty="0" err="1"/>
              <a:t>Verwalten</a:t>
            </a:r>
            <a:r>
              <a:rPr lang="en-US" sz="2400" dirty="0"/>
              <a:t> der </a:t>
            </a:r>
            <a:r>
              <a:rPr lang="en-US" sz="2400" dirty="0" err="1"/>
              <a:t>Mitgliedschaft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4" name="Picture 83" descr="Icon of open lock pad ">
            <a:extLst>
              <a:ext uri="{FF2B5EF4-FFF2-40B4-BE49-F238E27FC236}">
                <a16:creationId xmlns:a16="http://schemas.microsoft.com/office/drawing/2014/main" id="{5CBEDD4D-A04B-468C-98F8-A094A4E1A4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48429" y="4403437"/>
            <a:ext cx="1188720" cy="118872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52E1C91-2A7F-47AF-9A84-5B1400F19C95}"/>
              </a:ext>
            </a:extLst>
          </p:cNvPr>
          <p:cNvSpPr txBox="1">
            <a:spLocks/>
          </p:cNvSpPr>
          <p:nvPr/>
        </p:nvSpPr>
        <p:spPr>
          <a:xfrm>
            <a:off x="5217177" y="4813131"/>
            <a:ext cx="6248400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400" dirty="0"/>
              <a:t>Verwalten des Zugriffs für externe Benutzer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317212"/>
            <a:ext cx="9193594" cy="360099"/>
          </a:xfrm>
        </p:spPr>
        <p:txBody>
          <a:bodyPr/>
          <a:lstStyle/>
          <a:p>
            <a:r>
              <a:rPr lang="de-DE" dirty="0"/>
              <a:t>Lektion 1: Erstellen und Verwalten von Teams</a:t>
            </a:r>
            <a:endParaRPr lang="en-US" dirty="0"/>
          </a:p>
        </p:txBody>
      </p:sp>
      <p:pic>
        <p:nvPicPr>
          <p:cNvPr id="4" name="Picture 3" descr="Icon of three people">
            <a:extLst>
              <a:ext uri="{FF2B5EF4-FFF2-40B4-BE49-F238E27FC236}">
                <a16:creationId xmlns:a16="http://schemas.microsoft.com/office/drawing/2014/main" id="{0D7DBEBF-356E-4021-B73A-88BB2126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385" y="2791838"/>
            <a:ext cx="1410846" cy="141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37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6">
            <a:extLst>
              <a:ext uri="{FF2B5EF4-FFF2-40B4-BE49-F238E27FC236}">
                <a16:creationId xmlns:a16="http://schemas.microsoft.com/office/drawing/2014/main" id="{7A333593-5F11-479C-BBE1-4C219A4E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20" y="351583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bs-Latn-BA" dirty="0"/>
              <a:t>Einführung in den Unterricht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6A0A722-445E-4244-8B9E-1EFC683B48DA}"/>
              </a:ext>
            </a:extLst>
          </p:cNvPr>
          <p:cNvSpPr txBox="1"/>
          <p:nvPr/>
        </p:nvSpPr>
        <p:spPr>
          <a:xfrm>
            <a:off x="603504" y="1016646"/>
            <a:ext cx="6287577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de-DE" sz="2200" dirty="0">
                <a:latin typeface="+mj-lt"/>
              </a:rPr>
              <a:t>Nach dieser Lektion können Sie:</a:t>
            </a:r>
            <a:endParaRPr lang="en-US" sz="2200" dirty="0">
              <a:latin typeface="+mj-lt"/>
            </a:endParaRPr>
          </a:p>
        </p:txBody>
      </p:sp>
      <p:pic>
        <p:nvPicPr>
          <p:cNvPr id="89" name="Picture 88" descr="Icon of two people with a plus sign">
            <a:extLst>
              <a:ext uri="{FF2B5EF4-FFF2-40B4-BE49-F238E27FC236}">
                <a16:creationId xmlns:a16="http://schemas.microsoft.com/office/drawing/2014/main" id="{6E8CF189-DA5A-4AA3-8204-114C127F9EB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8" y="1330191"/>
            <a:ext cx="585216" cy="58521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B0AA650-C66A-4CBA-B313-F5D9B8BDE759}"/>
              </a:ext>
            </a:extLst>
          </p:cNvPr>
          <p:cNvSpPr txBox="1"/>
          <p:nvPr/>
        </p:nvSpPr>
        <p:spPr>
          <a:xfrm>
            <a:off x="1361872" y="1499689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sz="1600" dirty="0"/>
              <a:t>Neue Teams </a:t>
            </a:r>
            <a:r>
              <a:rPr lang="en-US" sz="1600" dirty="0" err="1"/>
              <a:t>erstellen</a:t>
            </a:r>
            <a:endParaRPr lang="en-US" sz="16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EC9787-3DE9-4CD5-8B89-E6F7629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1933539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 descr="Icon of gear">
            <a:extLst>
              <a:ext uri="{FF2B5EF4-FFF2-40B4-BE49-F238E27FC236}">
                <a16:creationId xmlns:a16="http://schemas.microsoft.com/office/drawing/2014/main" id="{F6011995-1C53-43FD-A0CE-D794672F48D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3868" y="1972453"/>
            <a:ext cx="585216" cy="58521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B03A9FF-D85A-4BC0-963B-674E7E0598A2}"/>
              </a:ext>
            </a:extLst>
          </p:cNvPr>
          <p:cNvSpPr txBox="1"/>
          <p:nvPr/>
        </p:nvSpPr>
        <p:spPr>
          <a:xfrm>
            <a:off x="1361872" y="2141951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1600" dirty="0"/>
              <a:t>Erstellen von Teams aus vorhandenen Ressourcen</a:t>
            </a:r>
            <a:endParaRPr lang="en-US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31DBB5-645E-4A69-8697-2ABBBCAFE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2596583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Icon of two keys attached to a common ring">
            <a:extLst>
              <a:ext uri="{FF2B5EF4-FFF2-40B4-BE49-F238E27FC236}">
                <a16:creationId xmlns:a16="http://schemas.microsoft.com/office/drawing/2014/main" id="{BD4E9E3C-9446-403E-BE09-BF1CF506CFD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3868" y="2635497"/>
            <a:ext cx="585216" cy="58521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C86B396-109E-4BE8-AA6F-137A573CD821}"/>
              </a:ext>
            </a:extLst>
          </p:cNvPr>
          <p:cNvSpPr txBox="1"/>
          <p:nvPr/>
        </p:nvSpPr>
        <p:spPr>
          <a:xfrm>
            <a:off x="1361872" y="2804995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1600" dirty="0"/>
              <a:t>Konfigurieren von Einschränkungen für die Teamerstellung</a:t>
            </a: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998DBD-E2CF-45AA-B307-C3F8848E1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3259627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Icon of two keys attached to a common ring">
            <a:extLst>
              <a:ext uri="{FF2B5EF4-FFF2-40B4-BE49-F238E27FC236}">
                <a16:creationId xmlns:a16="http://schemas.microsoft.com/office/drawing/2014/main" id="{A1F45593-B205-4A65-9B24-973BC5C8F4D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3868" y="3298541"/>
            <a:ext cx="585216" cy="58521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A803339-6B2F-4375-9F65-50ED9CF13E6C}"/>
              </a:ext>
            </a:extLst>
          </p:cNvPr>
          <p:cNvSpPr txBox="1"/>
          <p:nvPr/>
        </p:nvSpPr>
        <p:spPr>
          <a:xfrm>
            <a:off x="1361872" y="3468039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sz="1600" dirty="0" err="1"/>
              <a:t>Erstellen</a:t>
            </a:r>
            <a:r>
              <a:rPr lang="en-US" sz="1600" dirty="0"/>
              <a:t> </a:t>
            </a:r>
            <a:r>
              <a:rPr lang="en-US" sz="1600" dirty="0" err="1"/>
              <a:t>eines</a:t>
            </a:r>
            <a:r>
              <a:rPr lang="en-US" sz="1600" dirty="0"/>
              <a:t> </a:t>
            </a:r>
            <a:r>
              <a:rPr lang="en-US" sz="1600" dirty="0" err="1"/>
              <a:t>organisationsweiten</a:t>
            </a:r>
            <a:r>
              <a:rPr lang="en-US" sz="1600" dirty="0"/>
              <a:t> Teams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D9F8B0A-4571-48C9-A77A-09766003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3922671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Icon of a wrench">
            <a:extLst>
              <a:ext uri="{FF2B5EF4-FFF2-40B4-BE49-F238E27FC236}">
                <a16:creationId xmlns:a16="http://schemas.microsoft.com/office/drawing/2014/main" id="{3675779E-AFA4-4C21-A8AB-B8672EE062C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73868" y="3961585"/>
            <a:ext cx="585216" cy="58521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EAB11BC9-9461-4FBF-990F-021F49405BC5}"/>
              </a:ext>
            </a:extLst>
          </p:cNvPr>
          <p:cNvSpPr txBox="1"/>
          <p:nvPr/>
        </p:nvSpPr>
        <p:spPr>
          <a:xfrm>
            <a:off x="1361872" y="4131083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sz="1600" dirty="0" err="1"/>
              <a:t>Verwalten</a:t>
            </a:r>
            <a:r>
              <a:rPr lang="en-US" sz="1600" dirty="0"/>
              <a:t> von Teams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A9501E-7AB5-493A-89EF-880EE3958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4585715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Icon of a shield with exclamation mark in the middle">
            <a:extLst>
              <a:ext uri="{FF2B5EF4-FFF2-40B4-BE49-F238E27FC236}">
                <a16:creationId xmlns:a16="http://schemas.microsoft.com/office/drawing/2014/main" id="{01DEE99E-91D4-4279-B30A-438A8722C1D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73868" y="4624629"/>
            <a:ext cx="585216" cy="58521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AE65E17-5F25-4881-8F2E-29116553CE75}"/>
              </a:ext>
            </a:extLst>
          </p:cNvPr>
          <p:cNvSpPr txBox="1"/>
          <p:nvPr/>
        </p:nvSpPr>
        <p:spPr>
          <a:xfrm>
            <a:off x="1361872" y="4794127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1600" dirty="0"/>
              <a:t>Verwalten privater und öffentlicher Kanäle</a:t>
            </a:r>
            <a:endParaRPr lang="en-US" sz="16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88C555-4329-4E09-BD1B-88E8DF5AB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5248759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 descr="Icon of lock pad">
            <a:extLst>
              <a:ext uri="{FF2B5EF4-FFF2-40B4-BE49-F238E27FC236}">
                <a16:creationId xmlns:a16="http://schemas.microsoft.com/office/drawing/2014/main" id="{E355D793-BEEA-4440-A60F-0A84C39C97C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73868" y="5287673"/>
            <a:ext cx="585216" cy="58521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1BBC2176-9BE8-401D-9A6D-5B739BE0947B}"/>
              </a:ext>
            </a:extLst>
          </p:cNvPr>
          <p:cNvSpPr txBox="1"/>
          <p:nvPr/>
        </p:nvSpPr>
        <p:spPr>
          <a:xfrm>
            <a:off x="1361872" y="5457171"/>
            <a:ext cx="5408816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1600" dirty="0"/>
              <a:t>Verwalten der Datenschutzebenen von Teams</a:t>
            </a:r>
            <a:endParaRPr lang="en-US" sz="16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73F42F-D21B-4DDB-AFDA-3B5D60159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0806" y="5911803"/>
            <a:ext cx="540881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Icon of cloud with upward pointing arrow">
            <a:extLst>
              <a:ext uri="{FF2B5EF4-FFF2-40B4-BE49-F238E27FC236}">
                <a16:creationId xmlns:a16="http://schemas.microsoft.com/office/drawing/2014/main" id="{8DF298DE-8D7A-4D27-849F-E241013A9A48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73868" y="5950718"/>
            <a:ext cx="585216" cy="585216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FA33EAA-8216-4786-8C1F-A890949489FE}"/>
              </a:ext>
            </a:extLst>
          </p:cNvPr>
          <p:cNvSpPr txBox="1"/>
          <p:nvPr/>
        </p:nvSpPr>
        <p:spPr>
          <a:xfrm>
            <a:off x="1361872" y="5997105"/>
            <a:ext cx="5408816" cy="49244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de-DE" sz="1600" dirty="0"/>
              <a:t>Archivieren, Wiederherstellen aus dem Archiv, Löschen und Wiederherstellen gelöschter Teams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900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5C39-86BA-45EC-BD78-7A3BFCDB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30800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err="1"/>
              <a:t>Erstellen</a:t>
            </a:r>
            <a:r>
              <a:rPr lang="en-GB" dirty="0"/>
              <a:t> </a:t>
            </a:r>
            <a:r>
              <a:rPr lang="en-GB" dirty="0" err="1"/>
              <a:t>eines</a:t>
            </a:r>
            <a:r>
              <a:rPr lang="en-GB" dirty="0"/>
              <a:t> Teams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84169B-127E-463F-B5ED-BADC4F25828E}"/>
              </a:ext>
            </a:extLst>
          </p:cNvPr>
          <p:cNvSpPr txBox="1"/>
          <p:nvPr/>
        </p:nvSpPr>
        <p:spPr>
          <a:xfrm>
            <a:off x="567491" y="1295952"/>
            <a:ext cx="2996439" cy="10386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46304" anchor="ctr">
            <a:noAutofit/>
          </a:bodyPr>
          <a:lstStyle/>
          <a:p>
            <a:pPr marL="0" indent="0" algn="ctr">
              <a:buNone/>
            </a:pPr>
            <a:r>
              <a:rPr lang="en-US" sz="2200" dirty="0">
                <a:latin typeface="+mn-lt"/>
              </a:rPr>
              <a:t>Teams Admin Center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2052E1-6326-4615-A7BB-B7B5B56524A5}"/>
              </a:ext>
            </a:extLst>
          </p:cNvPr>
          <p:cNvSpPr txBox="1"/>
          <p:nvPr/>
        </p:nvSpPr>
        <p:spPr>
          <a:xfrm>
            <a:off x="3893701" y="1295951"/>
            <a:ext cx="2224867" cy="10386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46304" anchor="ctr">
            <a:noAutofit/>
          </a:bodyPr>
          <a:lstStyle/>
          <a:p>
            <a:pPr algn="ctr"/>
            <a:r>
              <a:rPr lang="en-US" sz="2200" dirty="0"/>
              <a:t>Teams Client</a:t>
            </a:r>
            <a:endParaRPr lang="en-US" sz="2200" dirty="0"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AE05E-D24E-4D50-8E4B-B5AA58EDBCFD}"/>
              </a:ext>
            </a:extLst>
          </p:cNvPr>
          <p:cNvSpPr txBox="1"/>
          <p:nvPr/>
        </p:nvSpPr>
        <p:spPr>
          <a:xfrm>
            <a:off x="6448339" y="1295952"/>
            <a:ext cx="2062578" cy="10386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46304" anchor="ctr">
            <a:noAutofit/>
          </a:bodyPr>
          <a:lstStyle/>
          <a:p>
            <a:pPr marL="0" indent="0" algn="ctr">
              <a:buNone/>
            </a:pPr>
            <a:r>
              <a:rPr lang="en-US" sz="2200" dirty="0">
                <a:latin typeface="+mn-lt"/>
              </a:rPr>
              <a:t>PowerShell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470E73-6746-4E03-8E87-25BD22CE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42" y="2517479"/>
            <a:ext cx="11259201" cy="4047914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Screenshot of creating a team from Teams Client">
            <a:extLst>
              <a:ext uri="{FF2B5EF4-FFF2-40B4-BE49-F238E27FC236}">
                <a16:creationId xmlns:a16="http://schemas.microsoft.com/office/drawing/2014/main" id="{0FFF2CEE-00A9-477B-BB5B-22253DAF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79" y="2569779"/>
            <a:ext cx="4214449" cy="39172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F46D0D-CA02-4EBA-8140-AFFF7346A0B2}"/>
              </a:ext>
            </a:extLst>
          </p:cNvPr>
          <p:cNvSpPr txBox="1"/>
          <p:nvPr/>
        </p:nvSpPr>
        <p:spPr>
          <a:xfrm>
            <a:off x="8840687" y="1295952"/>
            <a:ext cx="3028297" cy="103864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46304" anchor="ctr">
            <a:noAutofit/>
          </a:bodyPr>
          <a:lstStyle/>
          <a:p>
            <a:pPr marL="0" indent="0" algn="ctr">
              <a:buNone/>
            </a:pPr>
            <a:r>
              <a:rPr lang="en-US" sz="2200" dirty="0">
                <a:latin typeface="+mn-lt"/>
              </a:rPr>
              <a:t>Microsoft Graph API</a:t>
            </a:r>
          </a:p>
        </p:txBody>
      </p:sp>
      <p:pic>
        <p:nvPicPr>
          <p:cNvPr id="7" name="Picture 6" descr="Screenshot of a webpage for adding a new team dialog in Teams Admin Center">
            <a:extLst>
              <a:ext uri="{FF2B5EF4-FFF2-40B4-BE49-F238E27FC236}">
                <a16:creationId xmlns:a16="http://schemas.microsoft.com/office/drawing/2014/main" id="{42017624-1DC3-404B-B34A-D919E3BE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9" y="2569780"/>
            <a:ext cx="4842084" cy="3882368"/>
          </a:xfrm>
          <a:prstGeom prst="rect">
            <a:avLst/>
          </a:prstGeom>
        </p:spPr>
      </p:pic>
      <p:pic>
        <p:nvPicPr>
          <p:cNvPr id="10" name="Picture 9" descr="Screenshot showing on how to create a team from a template dialog box">
            <a:extLst>
              <a:ext uri="{FF2B5EF4-FFF2-40B4-BE49-F238E27FC236}">
                <a16:creationId xmlns:a16="http://schemas.microsoft.com/office/drawing/2014/main" id="{5129E768-E9BB-4BBC-AF8B-50CB9FE06A3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218" t="2223" r="1218" b="2223"/>
          <a:stretch/>
        </p:blipFill>
        <p:spPr>
          <a:xfrm>
            <a:off x="9026441" y="4213420"/>
            <a:ext cx="2775898" cy="2312815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8262669-36BD-49B0-912D-88B2008727DC}"/>
              </a:ext>
            </a:extLst>
          </p:cNvPr>
          <p:cNvSpPr/>
          <p:nvPr/>
        </p:nvSpPr>
        <p:spPr bwMode="auto">
          <a:xfrm>
            <a:off x="9091566" y="3273998"/>
            <a:ext cx="338997" cy="223264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C5E56356-3F42-4E9F-8A3C-35A74AD1FF84}"/>
              </a:ext>
            </a:extLst>
          </p:cNvPr>
          <p:cNvSpPr/>
          <p:nvPr/>
        </p:nvSpPr>
        <p:spPr>
          <a:xfrm>
            <a:off x="8510917" y="3385630"/>
            <a:ext cx="1975996" cy="1405054"/>
          </a:xfrm>
          <a:prstGeom prst="arc">
            <a:avLst>
              <a:gd name="adj1" fmla="val 15975225"/>
              <a:gd name="adj2" fmla="val 66104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658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24CB-FD43-4562-83E6-1A573835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0" y="351582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Erstellen eines Teams aus einer vorhandenen Ressource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70582C-89E8-45AC-9028-91C0B32F4924}"/>
              </a:ext>
            </a:extLst>
          </p:cNvPr>
          <p:cNvSpPr txBox="1"/>
          <p:nvPr/>
        </p:nvSpPr>
        <p:spPr>
          <a:xfrm>
            <a:off x="598487" y="1435100"/>
            <a:ext cx="7178352" cy="37575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280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400" dirty="0" err="1">
                <a:latin typeface="+mj-lt"/>
              </a:rPr>
              <a:t>Upgradepfade</a:t>
            </a:r>
            <a:r>
              <a:rPr lang="de-DE" sz="2400" dirty="0">
                <a:latin typeface="+mj-lt"/>
              </a:rPr>
              <a:t> zum Erstellen von Teams aus einer vorhandenen Ressource:
</a:t>
            </a:r>
            <a:r>
              <a:rPr lang="en-US" sz="2400" dirty="0" err="1"/>
              <a:t>Verteilerliste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Microsoft 365-Gruppe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Team</a:t>
            </a:r>
            <a:endParaRPr lang="en-US" sz="2400" dirty="0">
              <a:latin typeface="+mn-lt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Microsoft 365-Gruppe (z. B. </a:t>
            </a:r>
            <a:r>
              <a:rPr lang="en-US" sz="2400" dirty="0" err="1"/>
              <a:t>Planergruppe</a:t>
            </a:r>
            <a:r>
              <a:rPr lang="en-US" sz="2400" dirty="0"/>
              <a:t>)</a:t>
            </a:r>
            <a:r>
              <a:rPr lang="en-US" sz="2400" dirty="0">
                <a:sym typeface="Wingdings" panose="05000000000000000000" pitchFamily="2" charset="2"/>
              </a:rPr>
              <a:t> Team</a:t>
            </a:r>
            <a:r>
              <a:rPr lang="en-US" sz="2400" dirty="0"/>
              <a:t>
SharePoint-Team-Website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Team
</a:t>
            </a:r>
            <a:endParaRPr lang="en-US" sz="2400" dirty="0">
              <a:latin typeface="+mn-lt"/>
            </a:endParaRPr>
          </a:p>
        </p:txBody>
      </p:sp>
      <p:pic>
        <p:nvPicPr>
          <p:cNvPr id="46" name="Picture 45" descr="Icon of two people with a plus sign">
            <a:extLst>
              <a:ext uri="{FF2B5EF4-FFF2-40B4-BE49-F238E27FC236}">
                <a16:creationId xmlns:a16="http://schemas.microsoft.com/office/drawing/2014/main" id="{A64D5FA2-8BCE-4E84-8939-F0589CD263F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7" y="1597150"/>
            <a:ext cx="950976" cy="95097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4D37CB0-F17D-47A0-ADD1-CE54F495A5FE}"/>
              </a:ext>
            </a:extLst>
          </p:cNvPr>
          <p:cNvSpPr txBox="1"/>
          <p:nvPr/>
        </p:nvSpPr>
        <p:spPr>
          <a:xfrm>
            <a:off x="7990588" y="1435101"/>
            <a:ext cx="4208846" cy="3757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280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de-DE" sz="2400" dirty="0">
                <a:latin typeface="+mj-lt"/>
              </a:rPr>
              <a:t>Upgrade einer Office 365-Gruppe auf ein Team:
</a:t>
            </a:r>
            <a:r>
              <a:rPr lang="en-US" sz="2400" dirty="0">
                <a:latin typeface="+mn-lt"/>
              </a:rPr>
              <a:t>Microsoft 365 Admin Center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n-lt"/>
              </a:rPr>
              <a:t>Teams client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+mn-lt"/>
              </a:rPr>
              <a:t>PowerShell</a:t>
            </a:r>
          </a:p>
        </p:txBody>
      </p:sp>
      <p:pic>
        <p:nvPicPr>
          <p:cNvPr id="49" name="Picture 48" descr="Icon of tablet with downward pointing arrow at the top">
            <a:extLst>
              <a:ext uri="{FF2B5EF4-FFF2-40B4-BE49-F238E27FC236}">
                <a16:creationId xmlns:a16="http://schemas.microsoft.com/office/drawing/2014/main" id="{55B8BFDB-BF50-4C12-A451-2442ED252E9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52638" y="1597151"/>
            <a:ext cx="950976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413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924CB-FD43-4562-83E6-1A573835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50" y="330801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organisationsweiten</a:t>
            </a:r>
            <a:r>
              <a:rPr lang="en-US" dirty="0"/>
              <a:t> Teams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D43C1B-3BFC-4CB1-8D04-D94E90741AC0}"/>
              </a:ext>
            </a:extLst>
          </p:cNvPr>
          <p:cNvSpPr txBox="1"/>
          <p:nvPr/>
        </p:nvSpPr>
        <p:spPr>
          <a:xfrm>
            <a:off x="576073" y="1158793"/>
            <a:ext cx="5526554" cy="1073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46304" anchor="ctr">
            <a:noAutofit/>
          </a:bodyPr>
          <a:lstStyle/>
          <a:p>
            <a:r>
              <a:rPr lang="de-DE" sz="2200" dirty="0"/>
              <a:t>Erstellen eines organisationsweiten Teams 
von Grund auf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E34DD-C256-4231-9907-3B3247ABA152}"/>
              </a:ext>
            </a:extLst>
          </p:cNvPr>
          <p:cNvSpPr txBox="1"/>
          <p:nvPr/>
        </p:nvSpPr>
        <p:spPr>
          <a:xfrm>
            <a:off x="6281641" y="1158793"/>
            <a:ext cx="5575397" cy="1073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37160" rIns="182880" bIns="146304" anchor="ctr">
            <a:noAutofit/>
          </a:bodyPr>
          <a:lstStyle/>
          <a:p>
            <a:r>
              <a:rPr lang="de-DE" sz="2200" dirty="0"/>
              <a:t>Erstellen eines organisationsweiten Teams 
Aus einem bestehenden Team</a:t>
            </a:r>
            <a:endParaRPr lang="en-US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ADAF8-2F4F-440A-A5FB-3D14B3DE4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43" y="2392471"/>
            <a:ext cx="11253534" cy="387275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fik 1" descr="Screenshot depicting the What kind of team will this be dialog box including Private, Public and Org-wide">
            <a:extLst>
              <a:ext uri="{FF2B5EF4-FFF2-40B4-BE49-F238E27FC236}">
                <a16:creationId xmlns:a16="http://schemas.microsoft.com/office/drawing/2014/main" id="{C841BEA6-CA46-490E-9AAF-94EA7DF199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4983" y="2804643"/>
            <a:ext cx="4993940" cy="315200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F238D-3DDD-4DDA-997C-6D6CA40BE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9" r="4006"/>
          <a:stretch/>
        </p:blipFill>
        <p:spPr>
          <a:xfrm>
            <a:off x="6962821" y="2444543"/>
            <a:ext cx="4206240" cy="36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75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5C39-86BA-45EC-BD78-7A3BFCDB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6" y="330114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Erstellen und Verwalten von Teamvorlagen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7377F-F75F-4F12-9F95-6E33BD32C3CB}"/>
              </a:ext>
            </a:extLst>
          </p:cNvPr>
          <p:cNvSpPr txBox="1"/>
          <p:nvPr/>
        </p:nvSpPr>
        <p:spPr>
          <a:xfrm>
            <a:off x="579120" y="4931531"/>
            <a:ext cx="4133557" cy="15108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>
                <a:latin typeface="+mj-lt"/>
              </a:rPr>
              <a:t>Erstellen</a:t>
            </a:r>
            <a:r>
              <a:rPr lang="en-US" sz="2000" dirty="0">
                <a:latin typeface="+mj-lt"/>
              </a:rPr>
              <a:t> Sie </a:t>
            </a:r>
            <a:r>
              <a:rPr lang="en-US" sz="2000" dirty="0" err="1">
                <a:latin typeface="+mj-lt"/>
              </a:rPr>
              <a:t>eine</a:t>
            </a:r>
            <a:r>
              <a:rPr lang="en-US" sz="2000" dirty="0">
                <a:latin typeface="+mj-lt"/>
              </a:rPr>
              <a:t> Vorlage: 
</a:t>
            </a:r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brandneuen</a:t>
            </a:r>
            <a:r>
              <a:rPr lang="en-US" dirty="0"/>
              <a:t> Vorlage</a:t>
            </a:r>
            <a:endParaRPr lang="en-US" dirty="0">
              <a:latin typeface="+mn-lt"/>
            </a:endParaRPr>
          </a:p>
          <a:p>
            <a:pPr lvl="0">
              <a:spcBef>
                <a:spcPts val="200"/>
              </a:spcBef>
              <a:spcAft>
                <a:spcPts val="200"/>
              </a:spcAft>
            </a:pPr>
            <a:r>
              <a:rPr lang="de-DE" dirty="0"/>
              <a:t>Verwenden eines vorhandenen Teams als Vorlage oder einer Teamvorlage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E074E-8EB4-4AEF-B4B5-3220D808C81F}"/>
              </a:ext>
            </a:extLst>
          </p:cNvPr>
          <p:cNvSpPr txBox="1"/>
          <p:nvPr/>
        </p:nvSpPr>
        <p:spPr>
          <a:xfrm>
            <a:off x="579119" y="2299688"/>
            <a:ext cx="4133557" cy="258058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 err="1">
                <a:latin typeface="+mj-lt"/>
              </a:rPr>
              <a:t>Teamvorlagenfunktionen</a:t>
            </a:r>
            <a:r>
              <a:rPr lang="en-US" sz="2000" dirty="0">
                <a:latin typeface="+mj-lt"/>
              </a:rPr>
              <a:t>:
</a:t>
            </a:r>
            <a:r>
              <a:rPr lang="en-US" dirty="0" err="1"/>
              <a:t>Basisvorlagentyp</a:t>
            </a:r>
            <a:r>
              <a:rPr lang="en-US" dirty="0"/>
              <a:t> </a:t>
            </a:r>
            <a:endParaRPr lang="en-US" dirty="0">
              <a:latin typeface="+mn-lt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 err="1"/>
              <a:t>Teamname</a:t>
            </a:r>
            <a:r>
              <a:rPr lang="en-US" dirty="0"/>
              <a:t>, </a:t>
            </a:r>
            <a:r>
              <a:rPr lang="en-US" dirty="0" err="1"/>
              <a:t>Beschreibung</a:t>
            </a:r>
            <a:r>
              <a:rPr lang="en-US" dirty="0"/>
              <a:t>, </a:t>
            </a:r>
            <a:r>
              <a:rPr lang="en-US" dirty="0" err="1"/>
              <a:t>Einstellungen</a:t>
            </a:r>
            <a:r>
              <a:rPr lang="en-US" dirty="0"/>
              <a:t> 
</a:t>
            </a:r>
            <a:r>
              <a:rPr lang="en-US" dirty="0" err="1"/>
              <a:t>Teamsichtbarkeit</a:t>
            </a:r>
            <a:r>
              <a:rPr lang="en-US" dirty="0"/>
              <a:t> (</a:t>
            </a:r>
            <a:r>
              <a:rPr lang="en-US" dirty="0" err="1"/>
              <a:t>öffentlich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privat</a:t>
            </a:r>
            <a:r>
              <a:rPr lang="en-US" dirty="0"/>
              <a:t>) </a:t>
            </a:r>
            <a:endParaRPr lang="en-US" dirty="0">
              <a:latin typeface="+mn-lt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Auto-</a:t>
            </a:r>
            <a:r>
              <a:rPr lang="en-US" dirty="0" err="1"/>
              <a:t>Lieblingskanal</a:t>
            </a:r>
            <a:r>
              <a:rPr lang="en-US" dirty="0"/>
              <a:t> 
</a:t>
            </a:r>
            <a:r>
              <a:rPr lang="en-US" dirty="0" err="1"/>
              <a:t>Installierte</a:t>
            </a:r>
            <a:r>
              <a:rPr lang="en-US" dirty="0"/>
              <a:t> App 
</a:t>
            </a:r>
            <a:r>
              <a:rPr lang="en-US" dirty="0" err="1"/>
              <a:t>Angeheftete</a:t>
            </a:r>
            <a:r>
              <a:rPr lang="en-US" dirty="0"/>
              <a:t> </a:t>
            </a:r>
            <a:r>
              <a:rPr lang="en-US" dirty="0" err="1"/>
              <a:t>Registerkarten</a:t>
            </a:r>
            <a:r>
              <a:rPr lang="en-US" dirty="0"/>
              <a:t> </a:t>
            </a:r>
            <a:endParaRPr lang="en-US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0A3CE-9260-465A-88A4-A6959EF48110}"/>
              </a:ext>
            </a:extLst>
          </p:cNvPr>
          <p:cNvSpPr txBox="1"/>
          <p:nvPr/>
        </p:nvSpPr>
        <p:spPr>
          <a:xfrm>
            <a:off x="579120" y="1110686"/>
            <a:ext cx="4133556" cy="113774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square" lIns="182880" tIns="137160" rIns="182880" bIns="137160" anchor="t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+mj-lt"/>
              </a:rPr>
              <a:t>Die </a:t>
            </a:r>
            <a:r>
              <a:rPr lang="en-US" sz="2000" dirty="0" err="1">
                <a:latin typeface="+mj-lt"/>
              </a:rPr>
              <a:t>Typen</a:t>
            </a:r>
            <a:r>
              <a:rPr lang="en-US" sz="2000" dirty="0">
                <a:latin typeface="+mj-lt"/>
              </a:rPr>
              <a:t> von </a:t>
            </a:r>
            <a:r>
              <a:rPr lang="en-US" sz="2000" dirty="0" err="1">
                <a:latin typeface="+mj-lt"/>
              </a:rPr>
              <a:t>Teamvorlagen</a:t>
            </a:r>
            <a:r>
              <a:rPr lang="en-US" sz="2000" dirty="0">
                <a:latin typeface="+mj-lt"/>
              </a:rPr>
              <a:t>: 
</a:t>
            </a:r>
            <a:r>
              <a:rPr lang="en-US" dirty="0" err="1">
                <a:solidFill>
                  <a:srgbClr val="000000"/>
                </a:solidFill>
              </a:rPr>
              <a:t>Basisvorlage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Benutzerdefinierte</a:t>
            </a:r>
            <a:r>
              <a:rPr lang="en-US" dirty="0">
                <a:solidFill>
                  <a:srgbClr val="000000"/>
                </a:solidFill>
              </a:rPr>
              <a:t> Vorlage
</a:t>
            </a:r>
            <a:endParaRPr lang="en-US" b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A14D4D-35B6-4D74-B847-515B7A4B6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29200" y="1102077"/>
            <a:ext cx="7185313" cy="547535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n image of the Team templates dialog with Add highlighted">
            <a:extLst>
              <a:ext uri="{FF2B5EF4-FFF2-40B4-BE49-F238E27FC236}">
                <a16:creationId xmlns:a16="http://schemas.microsoft.com/office/drawing/2014/main" id="{D8F5354A-670F-4D37-84FB-F69A7010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33" y="1121077"/>
            <a:ext cx="7085831" cy="3988432"/>
          </a:xfrm>
          <a:prstGeom prst="rect">
            <a:avLst/>
          </a:prstGeom>
        </p:spPr>
      </p:pic>
      <p:pic>
        <p:nvPicPr>
          <p:cNvPr id="11" name="Picture 10" descr="Select a starting point for your new template">
            <a:extLst>
              <a:ext uri="{FF2B5EF4-FFF2-40B4-BE49-F238E27FC236}">
                <a16:creationId xmlns:a16="http://schemas.microsoft.com/office/drawing/2014/main" id="{681A3015-23DA-41F8-A07D-F50A472B8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064" y="3534491"/>
            <a:ext cx="5088247" cy="30217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06044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Windows Server 8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ndows Server 8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0305D32150D746ACEC7EE1F47590FB" ma:contentTypeVersion="6" ma:contentTypeDescription="Create a new document." ma:contentTypeScope="" ma:versionID="746257e1c0fe7a193b50a095ef0cf23b">
  <xsd:schema xmlns:xsd="http://www.w3.org/2001/XMLSchema" xmlns:xs="http://www.w3.org/2001/XMLSchema" xmlns:p="http://schemas.microsoft.com/office/2006/metadata/properties" xmlns:ns1="http://schemas.microsoft.com/sharepoint/v3" xmlns:ns2="0aa551a1-3cd1-453b-b985-d0d43f91ae14" targetNamespace="http://schemas.microsoft.com/office/2006/metadata/properties" ma:root="true" ma:fieldsID="679c3d1da17c3f50555982f083aaba9b" ns1:_="" ns2:_="">
    <xsd:import namespace="http://schemas.microsoft.com/sharepoint/v3"/>
    <xsd:import namespace="0aa551a1-3cd1-453b-b985-d0d43f91a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551a1-3cd1-453b-b985-d0d43f91a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832ED46-FEDD-4084-BBC8-3052B44DD0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a551a1-3cd1-453b-b985-d0d43f91ae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10db0749-eddb-4627-97e5-bcd86b41c8cd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schemas.openxmlformats.org/package/2006/metadata/core-properties"/>
    <ds:schemaRef ds:uri="a4bc753f-e3bb-4cba-8373-da173ea1515c"/>
    <ds:schemaRef ds:uri="http://purl.org/dc/dcmitype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1834</Words>
  <Application>Microsoft Office PowerPoint</Application>
  <PresentationFormat>Benutzerdefiniert</PresentationFormat>
  <Paragraphs>281</Paragraphs>
  <Slides>29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8" baseType="lpstr">
      <vt:lpstr>Arial</vt:lpstr>
      <vt:lpstr>Calibri</vt:lpstr>
      <vt:lpstr>Segoe UI</vt:lpstr>
      <vt:lpstr>Segoe UI Light</vt:lpstr>
      <vt:lpstr>Segoe UI Semibold</vt:lpstr>
      <vt:lpstr>Sony Music Sans Light</vt:lpstr>
      <vt:lpstr>Wingdings</vt:lpstr>
      <vt:lpstr>1_Windows Server 8</vt:lpstr>
      <vt:lpstr>Windows Server 8</vt:lpstr>
      <vt:lpstr>MS Teams – Bereitstellen und Verwalten  von Teams</vt:lpstr>
      <vt:lpstr>Modul 4: Bereitstellen und Verwalten von Teams 
</vt:lpstr>
      <vt:lpstr>Modul 4  Agenda</vt:lpstr>
      <vt:lpstr>Lektion 1: Erstellen und Verwalten von Teams</vt:lpstr>
      <vt:lpstr>Einführung in den Unterricht</vt:lpstr>
      <vt:lpstr>Erstellen eines Teams</vt:lpstr>
      <vt:lpstr>Erstellen eines Teams aus einer vorhandenen Ressource</vt:lpstr>
      <vt:lpstr>Erstellen eines organisationsweiten Teams</vt:lpstr>
      <vt:lpstr>Erstellen und Verwalten von Teamvorlagen </vt:lpstr>
      <vt:lpstr>Verwalten von Teams</vt:lpstr>
      <vt:lpstr>Verwalten öffentlicher und privater Kanäle</vt:lpstr>
      <vt:lpstr>Verwalten von Datenschutzstufen für ein Team</vt:lpstr>
      <vt:lpstr>Archivieren, Wiederherstellen und Löschen eines Teams</vt:lpstr>
      <vt:lpstr>Verwalten von Richtlinienpaketen (1/2)</vt:lpstr>
      <vt:lpstr>Verwalten von Richtlinienpaketen (2/2)</vt:lpstr>
      <vt:lpstr>Lektion 2: Verwalten der Mitgliedschaft</vt:lpstr>
      <vt:lpstr>Einführung in den Unterricht </vt:lpstr>
      <vt:lpstr>Verwalten von Benutzern in einem Team</vt:lpstr>
      <vt:lpstr>Konfigurieren der dynamischen Mitgliedschaft</vt:lpstr>
      <vt:lpstr>Verwalten des Benutzerzugriffs mit Azure AD-Zugriffsbewertungen</vt:lpstr>
      <vt:lpstr>Lektion 3: Verwalten des Zugriffs für externe Benutzer</vt:lpstr>
      <vt:lpstr>Einführung in den Unterricht  </vt:lpstr>
      <vt:lpstr>Übersicht über externen Zugriff und Gastzugriff </vt:lpstr>
      <vt:lpstr>Überblick über die Verwaltung des Zugriffs für externe Benutzer</vt:lpstr>
      <vt:lpstr>Verwalten der externen Zusammenarbeit in Azure AD</vt:lpstr>
      <vt:lpstr>Verwalten des externen Zugriffs in Microsoft Teams</vt:lpstr>
      <vt:lpstr>Verwalten des Gastzugriffs in Microsoft Teams</vt:lpstr>
      <vt:lpstr>Übung: Verwalten von Teams </vt:lpstr>
      <vt:lpstr>Übungen zu Modul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4: Deploy and manage teams</dc:title>
  <dc:creator>Evelyn Sheahan</dc:creator>
  <cp:lastModifiedBy>Remigiusz Suszkiewicz</cp:lastModifiedBy>
  <cp:revision>24</cp:revision>
  <dcterms:created xsi:type="dcterms:W3CDTF">2020-04-30T00:33:59Z</dcterms:created>
  <dcterms:modified xsi:type="dcterms:W3CDTF">2021-01-15T12:23:43Z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0x010100020305D32150D746ACEC7EE1F47590FB</vt:lpwstr>
  </property>
</Properties>
</file>